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chivo Black" panose="020B0A03020202020B04" pitchFamily="34" charset="77"/>
      <p:regular r:id="rId21"/>
    </p:embeddedFont>
    <p:embeddedFont>
      <p:font typeface="Canva Sans" panose="020B0503030501040103" pitchFamily="34" charset="0"/>
      <p:regular r:id="rId22"/>
    </p:embeddedFont>
    <p:embeddedFont>
      <p:font typeface="Canva Sans Bold" panose="020B0803030501040103" pitchFamily="34" charset="0"/>
      <p:regular r:id="rId23"/>
      <p:bold r:id="rId24"/>
    </p:embeddedFont>
    <p:embeddedFont>
      <p:font typeface="Canva Sans Bold Italics" panose="020B0803030501040103" pitchFamily="34" charset="0"/>
      <p:regular r:id="rId25"/>
      <p:bold r:id="rId26"/>
      <p:italic r:id="rId27"/>
      <p:boldItalic r:id="rId28"/>
    </p:embeddedFont>
    <p:embeddedFont>
      <p:font typeface="Canva Sans Italics" panose="020B0503030501040103" pitchFamily="34" charset="0"/>
      <p:regular r:id="rId29"/>
      <p:italic r:id="rId30"/>
    </p:embeddedFont>
    <p:embeddedFont>
      <p:font typeface="Garet" pitchFamily="2" charset="77"/>
      <p:regular r:id="rId31"/>
    </p:embeddedFont>
    <p:embeddedFont>
      <p:font typeface="Garet Bold" pitchFamily="2" charset="77"/>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autoAdjust="0"/>
    <p:restoredTop sz="94598" autoAdjust="0"/>
  </p:normalViewPr>
  <p:slideViewPr>
    <p:cSldViewPr>
      <p:cViewPr>
        <p:scale>
          <a:sx n="81" d="100"/>
          <a:sy n="81" d="100"/>
        </p:scale>
        <p:origin x="392"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anaindonesia.sharepoint.com/:b:/r/sites/Ventures/Shared%20Documents/MiniProgram/ONBOARDING%20TEMPLATES/Backend%20Onboarding%20Docs/Partner_Webview_Onboarding.pdf?csf=1&amp;web=1&amp;e=BdPTBy"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hyperlink" Target="https://dashboard.dana.id/api-docs/read/123" TargetMode="External"/><Relationship Id="rId3" Type="http://schemas.openxmlformats.org/officeDocument/2006/relationships/hyperlink" Target="https://danaindonesia.sharepoint.com/:b:/r/sites/Ventures/Shared%20Documents/MiniProgram/ONBOARDING%20TEMPLATES/Backend%20Onboarding%20Docs/Partner_Webview_Onboarding.pdf?csf=1&amp;web=1&amp;e=BdPTBy" TargetMode="External"/><Relationship Id="rId7" Type="http://schemas.openxmlformats.org/officeDocument/2006/relationships/hyperlink" Target="https://dashboard.dana.id/api-docs/read/122"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dashboard.dana.id/api-docs/read/38" TargetMode="External"/><Relationship Id="rId5" Type="http://schemas.openxmlformats.org/officeDocument/2006/relationships/hyperlink" Target="https://dashboard.dana.id/api-docs/read/111" TargetMode="External"/><Relationship Id="rId4" Type="http://schemas.openxmlformats.org/officeDocument/2006/relationships/hyperlink" Target="https://dashboard.dana.id/api-docs-v2/guide/authentication" TargetMode="External"/><Relationship Id="rId9" Type="http://schemas.openxmlformats.org/officeDocument/2006/relationships/hyperlink" Target="https://danaindonesia.sharepoint.com/:u:/r/sites/Ventures/Shared%20Documents/MiniProgram/ONBOARDING%20TEMPLATES/Backend%20Onboarding%20Docs/Mini%20Program%20DANA%20Postman%20Collection.zip?csf=1&amp;web=1&amp;e=348Av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anaindonesia.sharepoint.com/sites/chapter-designer/Shared%20Documents/Forms/AllItems.aspx?id=%2Fsites%2Fchapter%2Ddesigner%2FShared%20Documents%2FUED%20Document%2FMini%20Program%20Guideline&amp;viewid=9ef81c16%2D2cc0%2D4ff6%2D86da%2Dd9b27f6adba4&amp;ga=1"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hyperlink" Target="https://www.dana.id/enterprise/" TargetMode="Externa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miniprogram.alipay.com/downloads" TargetMode="External"/><Relationship Id="rId11" Type="http://schemas.openxmlformats.org/officeDocument/2006/relationships/image" Target="../media/image13.png"/><Relationship Id="rId5" Type="http://schemas.openxmlformats.org/officeDocument/2006/relationships/hyperlink" Target="https://mini-program.dana.id/index" TargetMode="External"/><Relationship Id="rId10" Type="http://schemas.openxmlformats.org/officeDocument/2006/relationships/image" Target="../media/image12.svg"/><Relationship Id="rId4" Type="http://schemas.openxmlformats.org/officeDocument/2006/relationships/hyperlink" Target="https://dashboard.dana.id/app/" TargetMode="Externa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27.png"/><Relationship Id="rId4" Type="http://schemas.openxmlformats.org/officeDocument/2006/relationships/image" Target="../media/image10.sv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8.jpeg"/><Relationship Id="rId5" Type="http://schemas.openxmlformats.org/officeDocument/2006/relationships/hyperlink" Target="https://mini-program.dana.id/docs/" TargetMode="Externa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ini-program.dana.id/docs/miniprogram_dana/mpdev/api_overview"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mini-program.dana.id/docs/miniprogram_dana/mpdev/api_openapi_tradepay" TargetMode="External"/><Relationship Id="rId5" Type="http://schemas.openxmlformats.org/officeDocument/2006/relationships/hyperlink" Target="https://mini-program.dana.id/docs/miniprogram_dana/mpdev/api_openapi_getauthcode"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Freeform 3"/>
          <p:cNvSpPr/>
          <p:nvPr/>
        </p:nvSpPr>
        <p:spPr>
          <a:xfrm>
            <a:off x="1028700" y="1050132"/>
            <a:ext cx="2472295" cy="705509"/>
          </a:xfrm>
          <a:custGeom>
            <a:avLst/>
            <a:gdLst/>
            <a:ahLst/>
            <a:cxnLst/>
            <a:rect l="l" t="t" r="r" b="b"/>
            <a:pathLst>
              <a:path w="2472295" h="705509">
                <a:moveTo>
                  <a:pt x="0" y="0"/>
                </a:moveTo>
                <a:lnTo>
                  <a:pt x="2472295" y="0"/>
                </a:lnTo>
                <a:lnTo>
                  <a:pt x="2472295" y="705509"/>
                </a:lnTo>
                <a:lnTo>
                  <a:pt x="0" y="705509"/>
                </a:lnTo>
                <a:lnTo>
                  <a:pt x="0" y="0"/>
                </a:lnTo>
                <a:close/>
              </a:path>
            </a:pathLst>
          </a:custGeom>
          <a:blipFill>
            <a:blip r:embed="rId3"/>
            <a:stretch>
              <a:fillRect/>
            </a:stretch>
          </a:blipFill>
        </p:spPr>
        <p:txBody>
          <a:bodyPr/>
          <a:lstStyle/>
          <a:p>
            <a:endParaRPr lang="en-US"/>
          </a:p>
        </p:txBody>
      </p:sp>
      <p:sp>
        <p:nvSpPr>
          <p:cNvPr id="4" name="Freeform 4"/>
          <p:cNvSpPr/>
          <p:nvPr/>
        </p:nvSpPr>
        <p:spPr>
          <a:xfrm>
            <a:off x="1209046" y="2851551"/>
            <a:ext cx="4583899" cy="4583899"/>
          </a:xfrm>
          <a:custGeom>
            <a:avLst/>
            <a:gdLst/>
            <a:ahLst/>
            <a:cxnLst/>
            <a:rect l="l" t="t" r="r" b="b"/>
            <a:pathLst>
              <a:path w="4583899" h="4583899">
                <a:moveTo>
                  <a:pt x="0" y="0"/>
                </a:moveTo>
                <a:lnTo>
                  <a:pt x="4583899" y="0"/>
                </a:lnTo>
                <a:lnTo>
                  <a:pt x="4583899" y="4583898"/>
                </a:lnTo>
                <a:lnTo>
                  <a:pt x="0" y="458389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6485854" y="3280176"/>
            <a:ext cx="10773446" cy="2304638"/>
          </a:xfrm>
          <a:prstGeom prst="rect">
            <a:avLst/>
          </a:prstGeom>
        </p:spPr>
        <p:txBody>
          <a:bodyPr lIns="0" tIns="0" rIns="0" bIns="0" rtlCol="0" anchor="t">
            <a:spAutoFit/>
          </a:bodyPr>
          <a:lstStyle/>
          <a:p>
            <a:pPr marL="0" lvl="0" indent="0" algn="just">
              <a:lnSpc>
                <a:spcPts val="8490"/>
              </a:lnSpc>
              <a:spcBef>
                <a:spcPct val="0"/>
              </a:spcBef>
            </a:pPr>
            <a:r>
              <a:rPr lang="en-US" sz="10885">
                <a:solidFill>
                  <a:srgbClr val="000000"/>
                </a:solidFill>
                <a:latin typeface="Archivo Black"/>
                <a:ea typeface="Archivo Black"/>
                <a:cs typeface="Archivo Black"/>
                <a:sym typeface="Archivo Black"/>
              </a:rPr>
              <a:t>DANA </a:t>
            </a:r>
            <a:r>
              <a:rPr lang="en-US" sz="10885" u="none">
                <a:solidFill>
                  <a:srgbClr val="000000"/>
                </a:solidFill>
                <a:latin typeface="Archivo Black"/>
                <a:ea typeface="Archivo Black"/>
                <a:cs typeface="Archivo Black"/>
                <a:sym typeface="Archivo Black"/>
              </a:rPr>
              <a:t>PARTNERS</a:t>
            </a:r>
          </a:p>
        </p:txBody>
      </p:sp>
      <p:sp>
        <p:nvSpPr>
          <p:cNvPr id="6" name="TextBox 6"/>
          <p:cNvSpPr txBox="1"/>
          <p:nvPr/>
        </p:nvSpPr>
        <p:spPr>
          <a:xfrm>
            <a:off x="6485854" y="5632438"/>
            <a:ext cx="9373830" cy="318135"/>
          </a:xfrm>
          <a:prstGeom prst="rect">
            <a:avLst/>
          </a:prstGeom>
        </p:spPr>
        <p:txBody>
          <a:bodyPr lIns="0" tIns="0" rIns="0" bIns="0" rtlCol="0" anchor="t">
            <a:spAutoFit/>
          </a:bodyPr>
          <a:lstStyle/>
          <a:p>
            <a:pPr marL="0" lvl="0" indent="0" algn="just">
              <a:lnSpc>
                <a:spcPts val="2400"/>
              </a:lnSpc>
              <a:spcBef>
                <a:spcPct val="0"/>
              </a:spcBef>
            </a:pPr>
            <a:r>
              <a:rPr lang="en-US" sz="2400" b="1" spc="76">
                <a:solidFill>
                  <a:srgbClr val="000000"/>
                </a:solidFill>
                <a:latin typeface="Garet Bold"/>
                <a:ea typeface="Garet Bold"/>
                <a:cs typeface="Garet Bold"/>
                <a:sym typeface="Garet Bold"/>
              </a:rPr>
              <a:t>MINI PROGRAM INTEGRATION GUIDE</a:t>
            </a:r>
          </a:p>
        </p:txBody>
      </p:sp>
      <p:sp>
        <p:nvSpPr>
          <p:cNvPr id="7" name="TextBox 7"/>
          <p:cNvSpPr txBox="1"/>
          <p:nvPr/>
        </p:nvSpPr>
        <p:spPr>
          <a:xfrm>
            <a:off x="6485854" y="6555179"/>
            <a:ext cx="2658146" cy="307975"/>
          </a:xfrm>
          <a:prstGeom prst="rect">
            <a:avLst/>
          </a:prstGeom>
        </p:spPr>
        <p:txBody>
          <a:bodyPr lIns="0" tIns="0" rIns="0" bIns="0" rtlCol="0" anchor="t">
            <a:spAutoFit/>
          </a:bodyPr>
          <a:lstStyle/>
          <a:p>
            <a:pPr marL="0" lvl="0" indent="0" algn="l">
              <a:lnSpc>
                <a:spcPts val="2599"/>
              </a:lnSpc>
              <a:spcBef>
                <a:spcPct val="0"/>
              </a:spcBef>
            </a:pPr>
            <a:r>
              <a:rPr lang="en-US" sz="1999" b="1">
                <a:solidFill>
                  <a:srgbClr val="2B2B2B"/>
                </a:solidFill>
                <a:latin typeface="Garet Bold"/>
                <a:ea typeface="Garet Bold"/>
                <a:cs typeface="Garet Bold"/>
                <a:sym typeface="Garet Bold"/>
              </a:rPr>
              <a:t>NAME OF PROJECT:</a:t>
            </a:r>
          </a:p>
        </p:txBody>
      </p:sp>
      <p:sp>
        <p:nvSpPr>
          <p:cNvPr id="8" name="TextBox 8"/>
          <p:cNvSpPr txBox="1"/>
          <p:nvPr/>
        </p:nvSpPr>
        <p:spPr>
          <a:xfrm>
            <a:off x="6485854" y="6929829"/>
            <a:ext cx="2658146" cy="307975"/>
          </a:xfrm>
          <a:prstGeom prst="rect">
            <a:avLst/>
          </a:prstGeom>
        </p:spPr>
        <p:txBody>
          <a:bodyPr lIns="0" tIns="0" rIns="0" bIns="0" rtlCol="0" anchor="t">
            <a:spAutoFit/>
          </a:bodyPr>
          <a:lstStyle/>
          <a:p>
            <a:pPr marL="0" lvl="0" indent="0" algn="l">
              <a:lnSpc>
                <a:spcPts val="2599"/>
              </a:lnSpc>
              <a:spcBef>
                <a:spcPct val="0"/>
              </a:spcBef>
            </a:pPr>
            <a:r>
              <a:rPr lang="en-US" sz="1999">
                <a:solidFill>
                  <a:srgbClr val="2B2B2B"/>
                </a:solidFill>
                <a:latin typeface="Garet"/>
                <a:ea typeface="Garet"/>
                <a:cs typeface="Garet"/>
                <a:sym typeface="Garet"/>
              </a:rPr>
              <a:t>Integration Guide</a:t>
            </a:r>
          </a:p>
        </p:txBody>
      </p:sp>
      <p:sp>
        <p:nvSpPr>
          <p:cNvPr id="9" name="TextBox 9"/>
          <p:cNvSpPr txBox="1"/>
          <p:nvPr/>
        </p:nvSpPr>
        <p:spPr>
          <a:xfrm>
            <a:off x="9601200" y="6555179"/>
            <a:ext cx="3366096" cy="307975"/>
          </a:xfrm>
          <a:prstGeom prst="rect">
            <a:avLst/>
          </a:prstGeom>
        </p:spPr>
        <p:txBody>
          <a:bodyPr lIns="0" tIns="0" rIns="0" bIns="0" rtlCol="0" anchor="t">
            <a:spAutoFit/>
          </a:bodyPr>
          <a:lstStyle/>
          <a:p>
            <a:pPr marL="0" lvl="0" indent="0" algn="l">
              <a:lnSpc>
                <a:spcPts val="2599"/>
              </a:lnSpc>
              <a:spcBef>
                <a:spcPct val="0"/>
              </a:spcBef>
            </a:pPr>
            <a:r>
              <a:rPr lang="en-US" sz="1999" b="1">
                <a:solidFill>
                  <a:srgbClr val="2B2B2B"/>
                </a:solidFill>
                <a:latin typeface="Garet Bold"/>
                <a:ea typeface="Garet Bold"/>
                <a:cs typeface="Garet Bold"/>
                <a:sym typeface="Garet Bold"/>
              </a:rPr>
              <a:t>PRESENTED BY:</a:t>
            </a:r>
          </a:p>
        </p:txBody>
      </p:sp>
      <p:sp>
        <p:nvSpPr>
          <p:cNvPr id="10" name="TextBox 10"/>
          <p:cNvSpPr txBox="1"/>
          <p:nvPr/>
        </p:nvSpPr>
        <p:spPr>
          <a:xfrm>
            <a:off x="9601200" y="6929829"/>
            <a:ext cx="3366096" cy="307975"/>
          </a:xfrm>
          <a:prstGeom prst="rect">
            <a:avLst/>
          </a:prstGeom>
        </p:spPr>
        <p:txBody>
          <a:bodyPr lIns="0" tIns="0" rIns="0" bIns="0" rtlCol="0" anchor="t">
            <a:spAutoFit/>
          </a:bodyPr>
          <a:lstStyle/>
          <a:p>
            <a:pPr marL="0" lvl="0" indent="0" algn="l">
              <a:lnSpc>
                <a:spcPts val="2599"/>
              </a:lnSpc>
              <a:spcBef>
                <a:spcPct val="0"/>
              </a:spcBef>
            </a:pPr>
            <a:r>
              <a:rPr lang="en-US" sz="1999">
                <a:solidFill>
                  <a:srgbClr val="2B2B2B"/>
                </a:solidFill>
                <a:latin typeface="Garet"/>
                <a:ea typeface="Garet"/>
                <a:cs typeface="Garet"/>
                <a:sym typeface="Garet"/>
              </a:rPr>
              <a:t>Project Integration Team</a:t>
            </a:r>
          </a:p>
        </p:txBody>
      </p:sp>
      <p:sp>
        <p:nvSpPr>
          <p:cNvPr id="11" name="TextBox 11"/>
          <p:cNvSpPr txBox="1"/>
          <p:nvPr/>
        </p:nvSpPr>
        <p:spPr>
          <a:xfrm>
            <a:off x="13424496" y="6555179"/>
            <a:ext cx="3366096" cy="307975"/>
          </a:xfrm>
          <a:prstGeom prst="rect">
            <a:avLst/>
          </a:prstGeom>
        </p:spPr>
        <p:txBody>
          <a:bodyPr lIns="0" tIns="0" rIns="0" bIns="0" rtlCol="0" anchor="t">
            <a:spAutoFit/>
          </a:bodyPr>
          <a:lstStyle/>
          <a:p>
            <a:pPr marL="0" lvl="0" indent="0" algn="l">
              <a:lnSpc>
                <a:spcPts val="2599"/>
              </a:lnSpc>
              <a:spcBef>
                <a:spcPct val="0"/>
              </a:spcBef>
            </a:pPr>
            <a:r>
              <a:rPr lang="en-US" sz="1999" b="1">
                <a:solidFill>
                  <a:srgbClr val="2B2B2B"/>
                </a:solidFill>
                <a:latin typeface="Garet Bold"/>
                <a:ea typeface="Garet Bold"/>
                <a:cs typeface="Garet Bold"/>
                <a:sym typeface="Garet Bold"/>
              </a:rPr>
              <a:t>PRESENTED TO:</a:t>
            </a:r>
          </a:p>
        </p:txBody>
      </p:sp>
      <p:sp>
        <p:nvSpPr>
          <p:cNvPr id="12" name="TextBox 12"/>
          <p:cNvSpPr txBox="1"/>
          <p:nvPr/>
        </p:nvSpPr>
        <p:spPr>
          <a:xfrm>
            <a:off x="13424496" y="6929829"/>
            <a:ext cx="3366096" cy="307975"/>
          </a:xfrm>
          <a:prstGeom prst="rect">
            <a:avLst/>
          </a:prstGeom>
        </p:spPr>
        <p:txBody>
          <a:bodyPr lIns="0" tIns="0" rIns="0" bIns="0" rtlCol="0" anchor="t">
            <a:spAutoFit/>
          </a:bodyPr>
          <a:lstStyle/>
          <a:p>
            <a:pPr marL="0" lvl="0" indent="0" algn="l">
              <a:lnSpc>
                <a:spcPts val="2599"/>
              </a:lnSpc>
              <a:spcBef>
                <a:spcPct val="0"/>
              </a:spcBef>
            </a:pPr>
            <a:r>
              <a:rPr lang="en-US" sz="1999">
                <a:solidFill>
                  <a:srgbClr val="2B2B2B"/>
                </a:solidFill>
                <a:latin typeface="Garet"/>
                <a:ea typeface="Garet"/>
                <a:cs typeface="Garet"/>
                <a:sym typeface="Garet"/>
              </a:rPr>
              <a:t>Merchant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aphicFrame>
        <p:nvGraphicFramePr>
          <p:cNvPr id="3" name="Table 3"/>
          <p:cNvGraphicFramePr>
            <a:graphicFrameLocks noGrp="1"/>
          </p:cNvGraphicFramePr>
          <p:nvPr/>
        </p:nvGraphicFramePr>
        <p:xfrm>
          <a:off x="454523" y="1734674"/>
          <a:ext cx="17378953" cy="6817653"/>
        </p:xfrm>
        <a:graphic>
          <a:graphicData uri="http://schemas.openxmlformats.org/drawingml/2006/table">
            <a:tbl>
              <a:tblPr/>
              <a:tblGrid>
                <a:gridCol w="3568444">
                  <a:extLst>
                    <a:ext uri="{9D8B030D-6E8A-4147-A177-3AD203B41FA5}">
                      <a16:colId xmlns:a16="http://schemas.microsoft.com/office/drawing/2014/main" val="20000"/>
                    </a:ext>
                  </a:extLst>
                </a:gridCol>
                <a:gridCol w="11209742">
                  <a:extLst>
                    <a:ext uri="{9D8B030D-6E8A-4147-A177-3AD203B41FA5}">
                      <a16:colId xmlns:a16="http://schemas.microsoft.com/office/drawing/2014/main" val="20001"/>
                    </a:ext>
                  </a:extLst>
                </a:gridCol>
                <a:gridCol w="2600767">
                  <a:extLst>
                    <a:ext uri="{9D8B030D-6E8A-4147-A177-3AD203B41FA5}">
                      <a16:colId xmlns:a16="http://schemas.microsoft.com/office/drawing/2014/main" val="20002"/>
                    </a:ext>
                  </a:extLst>
                </a:gridCol>
              </a:tblGrid>
              <a:tr h="1087860">
                <a:tc>
                  <a:txBody>
                    <a:bodyPr/>
                    <a:lstStyle/>
                    <a:p>
                      <a:pPr algn="ctr">
                        <a:lnSpc>
                          <a:spcPts val="2799"/>
                        </a:lnSpc>
                        <a:defRPr/>
                      </a:pPr>
                      <a:r>
                        <a:rPr lang="en-US" sz="1999" b="1">
                          <a:solidFill>
                            <a:srgbClr val="FFFFFF"/>
                          </a:solidFill>
                          <a:latin typeface="Canva Sans Bold"/>
                          <a:ea typeface="Canva Sans Bold"/>
                          <a:cs typeface="Canva Sans Bold"/>
                          <a:sym typeface="Canva Sans Bold"/>
                        </a:rPr>
                        <a:t>Step</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118EE9"/>
                    </a:solidFill>
                  </a:tcPr>
                </a:tc>
                <a:tc>
                  <a:txBody>
                    <a:bodyPr/>
                    <a:lstStyle/>
                    <a:p>
                      <a:pPr algn="ctr">
                        <a:lnSpc>
                          <a:spcPts val="2799"/>
                        </a:lnSpc>
                        <a:defRPr/>
                      </a:pPr>
                      <a:r>
                        <a:rPr lang="en-US" sz="1999" b="1">
                          <a:solidFill>
                            <a:srgbClr val="FFFFFF"/>
                          </a:solidFill>
                          <a:latin typeface="Canva Sans Bold"/>
                          <a:ea typeface="Canva Sans Bold"/>
                          <a:cs typeface="Canva Sans Bold"/>
                          <a:sym typeface="Canva Sans Bold"/>
                        </a:rPr>
                        <a:t>Action</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118EE9"/>
                    </a:solidFill>
                  </a:tcPr>
                </a:tc>
                <a:tc>
                  <a:txBody>
                    <a:bodyPr/>
                    <a:lstStyle/>
                    <a:p>
                      <a:pPr algn="ctr">
                        <a:lnSpc>
                          <a:spcPts val="2799"/>
                        </a:lnSpc>
                        <a:defRPr/>
                      </a:pPr>
                      <a:r>
                        <a:rPr lang="en-US" sz="1999" b="1">
                          <a:solidFill>
                            <a:srgbClr val="FFFFFF"/>
                          </a:solidFill>
                          <a:latin typeface="Canva Sans Bold"/>
                          <a:ea typeface="Canva Sans Bold"/>
                          <a:cs typeface="Canva Sans Bold"/>
                          <a:sym typeface="Canva Sans Bold"/>
                        </a:rPr>
                        <a:t>PIC</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118EE9"/>
                    </a:solidFill>
                  </a:tcPr>
                </a:tc>
                <a:extLst>
                  <a:ext uri="{0D108BD9-81ED-4DB2-BD59-A6C34878D82A}">
                    <a16:rowId xmlns:a16="http://schemas.microsoft.com/office/drawing/2014/main" val="10000"/>
                  </a:ext>
                </a:extLst>
              </a:tr>
              <a:tr h="1178159">
                <a:tc>
                  <a:txBody>
                    <a:bodyPr/>
                    <a:lstStyle/>
                    <a:p>
                      <a:pPr algn="l">
                        <a:lnSpc>
                          <a:spcPts val="2800"/>
                        </a:lnSpc>
                        <a:defRPr/>
                      </a:pPr>
                      <a:r>
                        <a:rPr lang="en-US" sz="2000" b="1">
                          <a:solidFill>
                            <a:srgbClr val="000000"/>
                          </a:solidFill>
                          <a:latin typeface="Canva Sans Bold"/>
                          <a:ea typeface="Canva Sans Bold"/>
                          <a:cs typeface="Canva Sans Bold"/>
                          <a:sym typeface="Canva Sans Bold"/>
                        </a:rPr>
                        <a:t>1. Register and Obtain Credentials</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just">
                        <a:lnSpc>
                          <a:spcPts val="2800"/>
                        </a:lnSpc>
                        <a:defRPr/>
                      </a:pPr>
                      <a:r>
                        <a:rPr lang="en-US" sz="2000">
                          <a:solidFill>
                            <a:srgbClr val="000000"/>
                          </a:solidFill>
                          <a:latin typeface="Canva Sans"/>
                          <a:ea typeface="Canva Sans"/>
                          <a:cs typeface="Canva Sans"/>
                          <a:sym typeface="Canva Sans"/>
                        </a:rPr>
                        <a:t>Register on the Merchant Portal to retrieve your sandbox credentials, including the necessary </a:t>
                      </a:r>
                      <a:r>
                        <a:rPr lang="en-US" sz="2000" b="1">
                          <a:solidFill>
                            <a:srgbClr val="000000"/>
                          </a:solidFill>
                          <a:latin typeface="Canva Sans Bold"/>
                          <a:ea typeface="Canva Sans Bold"/>
                          <a:cs typeface="Canva Sans Bold"/>
                          <a:sym typeface="Canva Sans Bold"/>
                        </a:rPr>
                        <a:t>Mini Program Console</a:t>
                      </a:r>
                      <a:r>
                        <a:rPr lang="en-US" sz="2000">
                          <a:solidFill>
                            <a:srgbClr val="000000"/>
                          </a:solidFill>
                          <a:latin typeface="Canva Sans"/>
                          <a:ea typeface="Canva Sans"/>
                          <a:cs typeface="Canva Sans"/>
                          <a:sym typeface="Canva Sans"/>
                        </a:rPr>
                        <a:t> access.</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Partner</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1"/>
                  </a:ext>
                </a:extLst>
              </a:tr>
              <a:tr h="1171599">
                <a:tc>
                  <a:txBody>
                    <a:bodyPr/>
                    <a:lstStyle/>
                    <a:p>
                      <a:pPr algn="l">
                        <a:lnSpc>
                          <a:spcPts val="2800"/>
                        </a:lnSpc>
                        <a:defRPr/>
                      </a:pPr>
                      <a:r>
                        <a:rPr lang="en-US" sz="2000" b="1">
                          <a:solidFill>
                            <a:srgbClr val="000000"/>
                          </a:solidFill>
                          <a:latin typeface="Canva Sans Bold"/>
                          <a:ea typeface="Canva Sans Bold"/>
                          <a:cs typeface="Canva Sans Bold"/>
                          <a:sym typeface="Canva Sans Bold"/>
                        </a:rPr>
                        <a:t>2. Submit Credentials to DANA</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just">
                        <a:lnSpc>
                          <a:spcPts val="2800"/>
                        </a:lnSpc>
                        <a:defRPr/>
                      </a:pPr>
                      <a:r>
                        <a:rPr lang="en-US" sz="2000">
                          <a:solidFill>
                            <a:srgbClr val="000000"/>
                          </a:solidFill>
                          <a:latin typeface="Canva Sans"/>
                          <a:ea typeface="Canva Sans"/>
                          <a:cs typeface="Canva Sans"/>
                          <a:sym typeface="Canva Sans"/>
                        </a:rPr>
                        <a:t>Provide the DANA Integration Team with your </a:t>
                      </a:r>
                      <a:r>
                        <a:rPr lang="en-US" sz="2000" b="1">
                          <a:solidFill>
                            <a:srgbClr val="000000"/>
                          </a:solidFill>
                          <a:latin typeface="Canva Sans Bold"/>
                          <a:ea typeface="Canva Sans Bold"/>
                          <a:cs typeface="Canva Sans Bold"/>
                          <a:sym typeface="Canva Sans Bold"/>
                        </a:rPr>
                        <a:t>clientID</a:t>
                      </a:r>
                      <a:r>
                        <a:rPr lang="en-US" sz="2000">
                          <a:solidFill>
                            <a:srgbClr val="000000"/>
                          </a:solidFill>
                          <a:latin typeface="Canva Sans"/>
                          <a:ea typeface="Canva Sans"/>
                          <a:cs typeface="Canva Sans"/>
                          <a:sym typeface="Canva Sans"/>
                        </a:rPr>
                        <a:t>, </a:t>
                      </a:r>
                      <a:r>
                        <a:rPr lang="en-US" sz="2000" b="1">
                          <a:solidFill>
                            <a:srgbClr val="000000"/>
                          </a:solidFill>
                          <a:latin typeface="Canva Sans Bold"/>
                          <a:ea typeface="Canva Sans Bold"/>
                          <a:cs typeface="Canva Sans Bold"/>
                          <a:sym typeface="Canva Sans Bold"/>
                        </a:rPr>
                        <a:t>merchantID</a:t>
                      </a:r>
                      <a:r>
                        <a:rPr lang="en-US" sz="2000">
                          <a:solidFill>
                            <a:srgbClr val="000000"/>
                          </a:solidFill>
                          <a:latin typeface="Canva Sans"/>
                          <a:ea typeface="Canva Sans"/>
                          <a:cs typeface="Canva Sans"/>
                          <a:sym typeface="Canva Sans"/>
                        </a:rPr>
                        <a:t>, and </a:t>
                      </a:r>
                      <a:r>
                        <a:rPr lang="en-US" sz="2000" b="1">
                          <a:solidFill>
                            <a:srgbClr val="000000"/>
                          </a:solidFill>
                          <a:latin typeface="Canva Sans Bold"/>
                          <a:ea typeface="Canva Sans Bold"/>
                          <a:cs typeface="Canva Sans Bold"/>
                          <a:sym typeface="Canva Sans Bold"/>
                        </a:rPr>
                        <a:t>MiniProgramID / AppID</a:t>
                      </a:r>
                      <a:r>
                        <a:rPr lang="en-US" sz="2000">
                          <a:solidFill>
                            <a:srgbClr val="000000"/>
                          </a:solidFill>
                          <a:latin typeface="Canva Sans"/>
                          <a:ea typeface="Canva Sans"/>
                          <a:cs typeface="Canva Sans"/>
                          <a:sym typeface="Canva Sans"/>
                        </a:rPr>
                        <a:t> to initiate the backend setup.</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Partner</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2"/>
                  </a:ext>
                </a:extLst>
              </a:tr>
              <a:tr h="1023717">
                <a:tc>
                  <a:txBody>
                    <a:bodyPr/>
                    <a:lstStyle/>
                    <a:p>
                      <a:pPr algn="l">
                        <a:lnSpc>
                          <a:spcPts val="2800"/>
                        </a:lnSpc>
                        <a:defRPr/>
                      </a:pPr>
                      <a:r>
                        <a:rPr lang="en-US" sz="2000" b="1">
                          <a:solidFill>
                            <a:srgbClr val="000000"/>
                          </a:solidFill>
                          <a:latin typeface="Canva Sans Bold"/>
                          <a:ea typeface="Canva Sans Bold"/>
                          <a:cs typeface="Canva Sans Bold"/>
                          <a:sym typeface="Canva Sans Bold"/>
                        </a:rPr>
                        <a:t>3. Finalize Configuration</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just">
                        <a:lnSpc>
                          <a:spcPts val="2800"/>
                        </a:lnSpc>
                        <a:defRPr/>
                      </a:pPr>
                      <a:r>
                        <a:rPr lang="en-US" sz="2000">
                          <a:solidFill>
                            <a:srgbClr val="000000"/>
                          </a:solidFill>
                          <a:latin typeface="Canva Sans"/>
                          <a:ea typeface="Canva Sans"/>
                          <a:cs typeface="Canva Sans"/>
                          <a:sym typeface="Canva Sans"/>
                        </a:rPr>
                        <a:t>The DANA Team will complete the internal configuration using the provided details.</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DANA</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3"/>
                  </a:ext>
                </a:extLst>
              </a:tr>
              <a:tr h="1178159">
                <a:tc>
                  <a:txBody>
                    <a:bodyPr/>
                    <a:lstStyle/>
                    <a:p>
                      <a:pPr algn="l">
                        <a:lnSpc>
                          <a:spcPts val="2800"/>
                        </a:lnSpc>
                        <a:defRPr/>
                      </a:pPr>
                      <a:r>
                        <a:rPr lang="en-US" sz="2000" b="1">
                          <a:solidFill>
                            <a:srgbClr val="000000"/>
                          </a:solidFill>
                          <a:latin typeface="Canva Sans Bold"/>
                          <a:ea typeface="Canva Sans Bold"/>
                          <a:cs typeface="Canva Sans Bold"/>
                          <a:sym typeface="Canva Sans Bold"/>
                        </a:rPr>
                        <a:t>4. Begin Development</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just">
                        <a:lnSpc>
                          <a:spcPts val="2800"/>
                        </a:lnSpc>
                        <a:defRPr/>
                      </a:pPr>
                      <a:r>
                        <a:rPr lang="en-US" sz="2000">
                          <a:solidFill>
                            <a:srgbClr val="000000"/>
                          </a:solidFill>
                          <a:latin typeface="Canva Sans"/>
                          <a:ea typeface="Canva Sans"/>
                          <a:cs typeface="Canva Sans"/>
                          <a:sym typeface="Canva Sans"/>
                        </a:rPr>
                        <a:t>Start your development work. Use the sequence diagram as a technical reference: </a:t>
                      </a:r>
                      <a:r>
                        <a:rPr lang="en-US" sz="2000" u="sng">
                          <a:solidFill>
                            <a:srgbClr val="000000"/>
                          </a:solidFill>
                          <a:latin typeface="Canva Sans"/>
                          <a:ea typeface="Canva Sans"/>
                          <a:cs typeface="Canva Sans"/>
                          <a:sym typeface="Canva Sans"/>
                          <a:hlinkClick r:id="rId3" tooltip="https://danaindonesia.sharepoint.com/:b:/r/sites/Ventures/Shared%20Documents/MiniProgram/ONBOARDING%20TEMPLATES/Backend%20Onboarding%20Docs/Partner_Webview_Onboarding.pdf?csf=1&amp;web=1&amp;e=BdPTBy"/>
                        </a:rPr>
                        <a:t>partner_onboarding</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Partner</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4"/>
                  </a:ext>
                </a:extLst>
              </a:tr>
              <a:tr h="1178159">
                <a:tc>
                  <a:txBody>
                    <a:bodyPr/>
                    <a:lstStyle/>
                    <a:p>
                      <a:pPr algn="l">
                        <a:lnSpc>
                          <a:spcPts val="2800"/>
                        </a:lnSpc>
                        <a:defRPr/>
                      </a:pPr>
                      <a:r>
                        <a:rPr lang="en-US" sz="2000" b="1">
                          <a:solidFill>
                            <a:srgbClr val="000000"/>
                          </a:solidFill>
                          <a:latin typeface="Canva Sans Bold"/>
                          <a:ea typeface="Canva Sans Bold"/>
                          <a:cs typeface="Canva Sans Bold"/>
                          <a:sym typeface="Canva Sans Bold"/>
                        </a:rPr>
                        <a:t>5. Get Support</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just">
                        <a:lnSpc>
                          <a:spcPts val="2800"/>
                        </a:lnSpc>
                        <a:defRPr/>
                      </a:pPr>
                      <a:r>
                        <a:rPr lang="en-US" sz="2000">
                          <a:solidFill>
                            <a:srgbClr val="000000"/>
                          </a:solidFill>
                          <a:latin typeface="Canva Sans"/>
                          <a:ea typeface="Canva Sans"/>
                          <a:cs typeface="Canva Sans"/>
                          <a:sym typeface="Canva Sans"/>
                        </a:rPr>
                        <a:t>Direct all technical questions to the DANA Team via the tech group. A quick call can be scheduled if immediate discussion is necessary.</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DANA &amp; Partner</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4" name="Group 4"/>
          <p:cNvGrpSpPr/>
          <p:nvPr/>
        </p:nvGrpSpPr>
        <p:grpSpPr>
          <a:xfrm>
            <a:off x="454522" y="388874"/>
            <a:ext cx="17378955" cy="803361"/>
            <a:chOff x="-1" y="-85725"/>
            <a:chExt cx="23171939" cy="1071148"/>
          </a:xfrm>
        </p:grpSpPr>
        <p:sp>
          <p:nvSpPr>
            <p:cNvPr id="5" name="TextBox 5"/>
            <p:cNvSpPr txBox="1"/>
            <p:nvPr/>
          </p:nvSpPr>
          <p:spPr>
            <a:xfrm>
              <a:off x="-1" y="-85725"/>
              <a:ext cx="12195569" cy="1071148"/>
            </a:xfrm>
            <a:prstGeom prst="rect">
              <a:avLst/>
            </a:prstGeom>
          </p:spPr>
          <p:txBody>
            <a:bodyPr wrap="square" lIns="0" tIns="0" rIns="0" bIns="0" rtlCol="0" anchor="t">
              <a:spAutoFit/>
            </a:bodyPr>
            <a:lstStyle/>
            <a:p>
              <a:pPr algn="ctr">
                <a:lnSpc>
                  <a:spcPts val="6719"/>
                </a:lnSpc>
              </a:pPr>
              <a:r>
                <a:rPr lang="en-US" sz="4800" b="1" dirty="0">
                  <a:solidFill>
                    <a:srgbClr val="000000"/>
                  </a:solidFill>
                  <a:latin typeface="Canva Sans Bold"/>
                  <a:ea typeface="Canva Sans Bold"/>
                  <a:cs typeface="Canva Sans Bold"/>
                  <a:sym typeface="Canva Sans Bold"/>
                </a:rPr>
                <a:t>Backend Integration Guideline</a:t>
              </a:r>
            </a:p>
          </p:txBody>
        </p:sp>
        <p:sp>
          <p:nvSpPr>
            <p:cNvPr id="6" name="AutoShape 6"/>
            <p:cNvSpPr/>
            <p:nvPr/>
          </p:nvSpPr>
          <p:spPr>
            <a:xfrm>
              <a:off x="12484514" y="509270"/>
              <a:ext cx="10687424"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Freeform 3"/>
          <p:cNvSpPr/>
          <p:nvPr/>
        </p:nvSpPr>
        <p:spPr>
          <a:xfrm>
            <a:off x="1028700" y="2223712"/>
            <a:ext cx="7087198" cy="3749742"/>
          </a:xfrm>
          <a:custGeom>
            <a:avLst/>
            <a:gdLst/>
            <a:ahLst/>
            <a:cxnLst/>
            <a:rect l="l" t="t" r="r" b="b"/>
            <a:pathLst>
              <a:path w="7087198" h="3749742">
                <a:moveTo>
                  <a:pt x="0" y="0"/>
                </a:moveTo>
                <a:lnTo>
                  <a:pt x="7087198" y="0"/>
                </a:lnTo>
                <a:lnTo>
                  <a:pt x="7087198" y="3749742"/>
                </a:lnTo>
                <a:lnTo>
                  <a:pt x="0" y="3749742"/>
                </a:lnTo>
                <a:lnTo>
                  <a:pt x="0" y="0"/>
                </a:lnTo>
                <a:close/>
              </a:path>
            </a:pathLst>
          </a:custGeom>
          <a:blipFill>
            <a:blip r:embed="rId3"/>
            <a:stretch>
              <a:fillRect r="-3236"/>
            </a:stretch>
          </a:blipFill>
        </p:spPr>
        <p:txBody>
          <a:bodyPr/>
          <a:lstStyle/>
          <a:p>
            <a:endParaRPr lang="en-US"/>
          </a:p>
        </p:txBody>
      </p:sp>
      <p:sp>
        <p:nvSpPr>
          <p:cNvPr id="4" name="Freeform 4"/>
          <p:cNvSpPr/>
          <p:nvPr/>
        </p:nvSpPr>
        <p:spPr>
          <a:xfrm>
            <a:off x="8775050" y="4350841"/>
            <a:ext cx="8484250" cy="1622613"/>
          </a:xfrm>
          <a:custGeom>
            <a:avLst/>
            <a:gdLst/>
            <a:ahLst/>
            <a:cxnLst/>
            <a:rect l="l" t="t" r="r" b="b"/>
            <a:pathLst>
              <a:path w="8484250" h="1622613">
                <a:moveTo>
                  <a:pt x="0" y="0"/>
                </a:moveTo>
                <a:lnTo>
                  <a:pt x="8484250" y="0"/>
                </a:lnTo>
                <a:lnTo>
                  <a:pt x="8484250" y="1622613"/>
                </a:lnTo>
                <a:lnTo>
                  <a:pt x="0" y="162261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949752" y="6313123"/>
            <a:ext cx="3245095" cy="692151"/>
          </a:xfrm>
          <a:prstGeom prst="rect">
            <a:avLst/>
          </a:prstGeom>
        </p:spPr>
        <p:txBody>
          <a:bodyPr lIns="0" tIns="0" rIns="0" bIns="0" rtlCol="0" anchor="t">
            <a:spAutoFit/>
          </a:bodyPr>
          <a:lstStyle/>
          <a:p>
            <a:pPr algn="ctr">
              <a:lnSpc>
                <a:spcPts val="2799"/>
              </a:lnSpc>
              <a:spcBef>
                <a:spcPct val="0"/>
              </a:spcBef>
            </a:pPr>
            <a:r>
              <a:rPr lang="en-US" sz="1999" i="1">
                <a:solidFill>
                  <a:srgbClr val="000000"/>
                </a:solidFill>
                <a:latin typeface="Canva Sans Italics"/>
                <a:ea typeface="Canva Sans Italics"/>
                <a:cs typeface="Canva Sans Italics"/>
                <a:sym typeface="Canva Sans Italics"/>
              </a:rPr>
              <a:t>Sample credentials from the Merchant portal</a:t>
            </a:r>
          </a:p>
        </p:txBody>
      </p:sp>
      <p:sp>
        <p:nvSpPr>
          <p:cNvPr id="6" name="TextBox 6"/>
          <p:cNvSpPr txBox="1"/>
          <p:nvPr/>
        </p:nvSpPr>
        <p:spPr>
          <a:xfrm>
            <a:off x="11326481" y="6303598"/>
            <a:ext cx="3381389" cy="701675"/>
          </a:xfrm>
          <a:prstGeom prst="rect">
            <a:avLst/>
          </a:prstGeom>
        </p:spPr>
        <p:txBody>
          <a:bodyPr lIns="0" tIns="0" rIns="0" bIns="0" rtlCol="0" anchor="t">
            <a:spAutoFit/>
          </a:bodyPr>
          <a:lstStyle/>
          <a:p>
            <a:pPr algn="ctr">
              <a:lnSpc>
                <a:spcPts val="2800"/>
              </a:lnSpc>
              <a:spcBef>
                <a:spcPct val="0"/>
              </a:spcBef>
            </a:pPr>
            <a:r>
              <a:rPr lang="en-US" sz="2000" i="1">
                <a:solidFill>
                  <a:srgbClr val="000000"/>
                </a:solidFill>
                <a:latin typeface="Canva Sans Italics"/>
                <a:ea typeface="Canva Sans Italics"/>
                <a:cs typeface="Canva Sans Italics"/>
                <a:sym typeface="Canva Sans Italics"/>
              </a:rPr>
              <a:t>Sample appId information from Mini Program portal</a:t>
            </a:r>
          </a:p>
        </p:txBody>
      </p:sp>
      <p:grpSp>
        <p:nvGrpSpPr>
          <p:cNvPr id="7" name="Group 7"/>
          <p:cNvGrpSpPr/>
          <p:nvPr/>
        </p:nvGrpSpPr>
        <p:grpSpPr>
          <a:xfrm>
            <a:off x="454522" y="388874"/>
            <a:ext cx="17378955" cy="803361"/>
            <a:chOff x="-1" y="-85725"/>
            <a:chExt cx="23171939" cy="1071148"/>
          </a:xfrm>
        </p:grpSpPr>
        <p:sp>
          <p:nvSpPr>
            <p:cNvPr id="8" name="TextBox 8"/>
            <p:cNvSpPr txBox="1"/>
            <p:nvPr/>
          </p:nvSpPr>
          <p:spPr>
            <a:xfrm>
              <a:off x="-1" y="-85725"/>
              <a:ext cx="12195569" cy="1071148"/>
            </a:xfrm>
            <a:prstGeom prst="rect">
              <a:avLst/>
            </a:prstGeom>
          </p:spPr>
          <p:txBody>
            <a:bodyPr wrap="square" lIns="0" tIns="0" rIns="0" bIns="0" rtlCol="0" anchor="t">
              <a:spAutoFit/>
            </a:bodyPr>
            <a:lstStyle/>
            <a:p>
              <a:pPr algn="ctr">
                <a:lnSpc>
                  <a:spcPts val="6719"/>
                </a:lnSpc>
              </a:pPr>
              <a:r>
                <a:rPr lang="en-US" sz="4800" b="1" dirty="0">
                  <a:solidFill>
                    <a:srgbClr val="000000"/>
                  </a:solidFill>
                  <a:latin typeface="Canva Sans Bold"/>
                  <a:ea typeface="Canva Sans Bold"/>
                  <a:cs typeface="Canva Sans Bold"/>
                  <a:sym typeface="Canva Sans Bold"/>
                </a:rPr>
                <a:t>Backend Integration Guideline</a:t>
              </a:r>
            </a:p>
          </p:txBody>
        </p:sp>
        <p:sp>
          <p:nvSpPr>
            <p:cNvPr id="9" name="AutoShape 9"/>
            <p:cNvSpPr/>
            <p:nvPr/>
          </p:nvSpPr>
          <p:spPr>
            <a:xfrm>
              <a:off x="12484514" y="509270"/>
              <a:ext cx="10687424"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aphicFrame>
        <p:nvGraphicFramePr>
          <p:cNvPr id="3" name="Table 3"/>
          <p:cNvGraphicFramePr>
            <a:graphicFrameLocks noGrp="1"/>
          </p:cNvGraphicFramePr>
          <p:nvPr/>
        </p:nvGraphicFramePr>
        <p:xfrm>
          <a:off x="454523" y="1636173"/>
          <a:ext cx="17378954" cy="6749155"/>
        </p:xfrm>
        <a:graphic>
          <a:graphicData uri="http://schemas.openxmlformats.org/drawingml/2006/table">
            <a:tbl>
              <a:tblPr/>
              <a:tblGrid>
                <a:gridCol w="4264854">
                  <a:extLst>
                    <a:ext uri="{9D8B030D-6E8A-4147-A177-3AD203B41FA5}">
                      <a16:colId xmlns:a16="http://schemas.microsoft.com/office/drawing/2014/main" val="20000"/>
                    </a:ext>
                  </a:extLst>
                </a:gridCol>
                <a:gridCol w="13114100">
                  <a:extLst>
                    <a:ext uri="{9D8B030D-6E8A-4147-A177-3AD203B41FA5}">
                      <a16:colId xmlns:a16="http://schemas.microsoft.com/office/drawing/2014/main" val="20001"/>
                    </a:ext>
                  </a:extLst>
                </a:gridCol>
              </a:tblGrid>
              <a:tr h="1087922">
                <a:tc>
                  <a:txBody>
                    <a:bodyPr/>
                    <a:lstStyle/>
                    <a:p>
                      <a:pPr algn="ctr">
                        <a:lnSpc>
                          <a:spcPts val="2799"/>
                        </a:lnSpc>
                        <a:defRPr/>
                      </a:pPr>
                      <a:r>
                        <a:rPr lang="en-US" sz="1999" b="1">
                          <a:solidFill>
                            <a:srgbClr val="FFFFFF"/>
                          </a:solidFill>
                          <a:latin typeface="Canva Sans Bold"/>
                          <a:ea typeface="Canva Sans Bold"/>
                          <a:cs typeface="Canva Sans Bold"/>
                          <a:sym typeface="Canva Sans Bold"/>
                        </a:rPr>
                        <a:t>Name</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118EE9"/>
                    </a:solidFill>
                  </a:tcPr>
                </a:tc>
                <a:tc>
                  <a:txBody>
                    <a:bodyPr/>
                    <a:lstStyle/>
                    <a:p>
                      <a:pPr algn="ctr">
                        <a:lnSpc>
                          <a:spcPts val="2799"/>
                        </a:lnSpc>
                        <a:defRPr/>
                      </a:pPr>
                      <a:r>
                        <a:rPr lang="en-US" sz="1999" b="1">
                          <a:solidFill>
                            <a:srgbClr val="FFFFFF"/>
                          </a:solidFill>
                          <a:latin typeface="Canva Sans Bold"/>
                          <a:ea typeface="Canva Sans Bold"/>
                          <a:cs typeface="Canva Sans Bold"/>
                          <a:sym typeface="Canva Sans Bold"/>
                        </a:rPr>
                        <a:t>Reference URL</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118EE9"/>
                    </a:solidFill>
                  </a:tcPr>
                </a:tc>
                <a:extLst>
                  <a:ext uri="{0D108BD9-81ED-4DB2-BD59-A6C34878D82A}">
                    <a16:rowId xmlns:a16="http://schemas.microsoft.com/office/drawing/2014/main" val="10000"/>
                  </a:ext>
                </a:extLst>
              </a:tr>
              <a:tr h="1532652">
                <a:tc>
                  <a:txBody>
                    <a:bodyPr/>
                    <a:lstStyle/>
                    <a:p>
                      <a:pPr algn="just">
                        <a:lnSpc>
                          <a:spcPts val="2800"/>
                        </a:lnSpc>
                        <a:defRPr/>
                      </a:pPr>
                      <a:r>
                        <a:rPr lang="en-US" sz="2000" b="1">
                          <a:solidFill>
                            <a:srgbClr val="000000"/>
                          </a:solidFill>
                          <a:latin typeface="Canva Sans Bold"/>
                          <a:ea typeface="Canva Sans Bold"/>
                          <a:cs typeface="Canva Sans Bold"/>
                          <a:sym typeface="Canva Sans Bold"/>
                        </a:rPr>
                        <a:t>Partner Integration Document</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just">
                        <a:lnSpc>
                          <a:spcPts val="2800"/>
                        </a:lnSpc>
                        <a:defRPr/>
                      </a:pPr>
                      <a:r>
                        <a:rPr lang="en-US" sz="2000" u="sng">
                          <a:solidFill>
                            <a:srgbClr val="000000"/>
                          </a:solidFill>
                          <a:latin typeface="Canva Sans"/>
                          <a:ea typeface="Canva Sans"/>
                          <a:cs typeface="Canva Sans"/>
                          <a:sym typeface="Canva Sans"/>
                          <a:hlinkClick r:id="rId3" tooltip="https://danaindonesia.sharepoint.com/:b:/r/sites/Ventures/Shared%20Documents/MiniProgram/ONBOARDING%20TEMPLATES/Backend%20Onboarding%20Docs/Partner_Webview_Onboarding.pdf?csf=1&amp;web=1&amp;e=BdPTBy"/>
                        </a:rPr>
                        <a:t>https://danaindonesia.sharepoint.com/:b:/r/sites/Ventures/Shared%20Documents/MiniProgram/ONBOARDING%20TEMPLATES/Backend%20Onboarding%20Docs/Partner_Webview_Onboarding.pdf?csf=1&amp;web=1&amp;e=BdPTBy</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1"/>
                  </a:ext>
                </a:extLst>
              </a:tr>
              <a:tr h="2595929">
                <a:tc>
                  <a:txBody>
                    <a:bodyPr/>
                    <a:lstStyle/>
                    <a:p>
                      <a:pPr algn="just">
                        <a:lnSpc>
                          <a:spcPts val="2800"/>
                        </a:lnSpc>
                        <a:defRPr/>
                      </a:pPr>
                      <a:r>
                        <a:rPr lang="en-US" sz="2000" b="1">
                          <a:solidFill>
                            <a:srgbClr val="000000"/>
                          </a:solidFill>
                          <a:latin typeface="Canva Sans Bold"/>
                          <a:ea typeface="Canva Sans Bold"/>
                          <a:cs typeface="Canva Sans Bold"/>
                          <a:sym typeface="Canva Sans Bold"/>
                        </a:rPr>
                        <a:t>DANA API Documentation</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just">
                        <a:lnSpc>
                          <a:spcPts val="2800"/>
                        </a:lnSpc>
                        <a:defRPr/>
                      </a:pPr>
                      <a:r>
                        <a:rPr lang="en-US" sz="2000" b="1">
                          <a:solidFill>
                            <a:srgbClr val="000000"/>
                          </a:solidFill>
                          <a:latin typeface="Canva Sans Bold"/>
                          <a:ea typeface="Canva Sans Bold"/>
                          <a:cs typeface="Canva Sans Bold"/>
                          <a:sym typeface="Canva Sans Bold"/>
                        </a:rPr>
                        <a:t>Signature Creation</a:t>
                      </a:r>
                      <a:r>
                        <a:rPr lang="en-US" sz="2000">
                          <a:solidFill>
                            <a:srgbClr val="000000"/>
                          </a:solidFill>
                          <a:latin typeface="Canva Sans"/>
                          <a:ea typeface="Canva Sans"/>
                          <a:cs typeface="Canva Sans"/>
                          <a:sym typeface="Canva Sans"/>
                        </a:rPr>
                        <a:t> : </a:t>
                      </a:r>
                      <a:r>
                        <a:rPr lang="en-US" sz="2000" u="sng">
                          <a:solidFill>
                            <a:srgbClr val="000000"/>
                          </a:solidFill>
                          <a:latin typeface="Canva Sans"/>
                          <a:ea typeface="Canva Sans"/>
                          <a:cs typeface="Canva Sans"/>
                          <a:sym typeface="Canva Sans"/>
                          <a:hlinkClick r:id="rId4" tooltip="https://dashboard.dana.id/api-docs-v2/guide/authentication"/>
                        </a:rPr>
                        <a:t>https://dashboard.dana.id/api-docs-v2/guide/authentication</a:t>
                      </a:r>
                      <a:endParaRPr lang="en-US" sz="1100"/>
                    </a:p>
                    <a:p>
                      <a:pPr algn="just">
                        <a:lnSpc>
                          <a:spcPts val="2800"/>
                        </a:lnSpc>
                      </a:pPr>
                      <a:endParaRPr lang="en-US" sz="1100"/>
                    </a:p>
                    <a:p>
                      <a:pPr algn="just">
                        <a:lnSpc>
                          <a:spcPts val="2800"/>
                        </a:lnSpc>
                      </a:pPr>
                      <a:r>
                        <a:rPr lang="en-US" sz="2000" b="1">
                          <a:solidFill>
                            <a:srgbClr val="000000"/>
                          </a:solidFill>
                          <a:latin typeface="Canva Sans Bold"/>
                          <a:ea typeface="Canva Sans Bold"/>
                          <a:cs typeface="Canva Sans Bold"/>
                          <a:sym typeface="Canva Sans Bold"/>
                        </a:rPr>
                        <a:t>API Apply Token</a:t>
                      </a:r>
                      <a:r>
                        <a:rPr lang="en-US" sz="2000">
                          <a:solidFill>
                            <a:srgbClr val="000000"/>
                          </a:solidFill>
                          <a:latin typeface="Canva Sans"/>
                          <a:ea typeface="Canva Sans"/>
                          <a:cs typeface="Canva Sans"/>
                          <a:sym typeface="Canva Sans"/>
                        </a:rPr>
                        <a:t> : </a:t>
                      </a:r>
                      <a:r>
                        <a:rPr lang="en-US" sz="2000" u="sng">
                          <a:solidFill>
                            <a:srgbClr val="000000"/>
                          </a:solidFill>
                          <a:latin typeface="Canva Sans"/>
                          <a:ea typeface="Canva Sans"/>
                          <a:cs typeface="Canva Sans"/>
                          <a:sym typeface="Canva Sans"/>
                          <a:hlinkClick r:id="rId5" tooltip="https://dashboard.dana.id/api-docs/read/111"/>
                        </a:rPr>
                        <a:t>https://dashboard.dana.id/api-docs/read/111</a:t>
                      </a:r>
                    </a:p>
                    <a:p>
                      <a:pPr algn="just">
                        <a:lnSpc>
                          <a:spcPts val="2800"/>
                        </a:lnSpc>
                      </a:pPr>
                      <a:r>
                        <a:rPr lang="en-US" sz="2000" b="1">
                          <a:solidFill>
                            <a:srgbClr val="000000"/>
                          </a:solidFill>
                          <a:latin typeface="Canva Sans Bold"/>
                          <a:ea typeface="Canva Sans Bold"/>
                          <a:cs typeface="Canva Sans Bold"/>
                          <a:sym typeface="Canva Sans Bold"/>
                        </a:rPr>
                        <a:t>API Query User Profile</a:t>
                      </a:r>
                      <a:r>
                        <a:rPr lang="en-US" sz="2000">
                          <a:solidFill>
                            <a:srgbClr val="000000"/>
                          </a:solidFill>
                          <a:latin typeface="Canva Sans"/>
                          <a:ea typeface="Canva Sans"/>
                          <a:cs typeface="Canva Sans"/>
                          <a:sym typeface="Canva Sans"/>
                        </a:rPr>
                        <a:t> : </a:t>
                      </a:r>
                      <a:r>
                        <a:rPr lang="en-US" sz="2000" u="sng">
                          <a:solidFill>
                            <a:srgbClr val="000000"/>
                          </a:solidFill>
                          <a:latin typeface="Canva Sans"/>
                          <a:ea typeface="Canva Sans"/>
                          <a:cs typeface="Canva Sans"/>
                          <a:sym typeface="Canva Sans"/>
                          <a:hlinkClick r:id="rId6" tooltip="https://dashboard.dana.id/api-docs/read/38"/>
                        </a:rPr>
                        <a:t>https://dashboard.dana.id/api-docs/read/38</a:t>
                      </a:r>
                    </a:p>
                    <a:p>
                      <a:pPr algn="just">
                        <a:lnSpc>
                          <a:spcPts val="2800"/>
                        </a:lnSpc>
                      </a:pPr>
                      <a:r>
                        <a:rPr lang="en-US" sz="2000" b="1">
                          <a:solidFill>
                            <a:srgbClr val="000000"/>
                          </a:solidFill>
                          <a:latin typeface="Canva Sans Bold"/>
                          <a:ea typeface="Canva Sans Bold"/>
                          <a:cs typeface="Canva Sans Bold"/>
                          <a:sym typeface="Canva Sans Bold"/>
                        </a:rPr>
                        <a:t>API Direct Debit / Cashier</a:t>
                      </a:r>
                      <a:r>
                        <a:rPr lang="en-US" sz="2000">
                          <a:solidFill>
                            <a:srgbClr val="000000"/>
                          </a:solidFill>
                          <a:latin typeface="Canva Sans"/>
                          <a:ea typeface="Canva Sans"/>
                          <a:cs typeface="Canva Sans"/>
                          <a:sym typeface="Canva Sans"/>
                        </a:rPr>
                        <a:t> : </a:t>
                      </a:r>
                      <a:r>
                        <a:rPr lang="en-US" sz="2000" u="sng">
                          <a:solidFill>
                            <a:srgbClr val="000000"/>
                          </a:solidFill>
                          <a:latin typeface="Canva Sans"/>
                          <a:ea typeface="Canva Sans"/>
                          <a:cs typeface="Canva Sans"/>
                          <a:sym typeface="Canva Sans"/>
                          <a:hlinkClick r:id="rId7" tooltip="https://dashboard.dana.id/api-docs/read/122"/>
                        </a:rPr>
                        <a:t>https://dashboard.dana.id/api-docs/read/122</a:t>
                      </a:r>
                    </a:p>
                    <a:p>
                      <a:pPr algn="just">
                        <a:lnSpc>
                          <a:spcPts val="2800"/>
                        </a:lnSpc>
                      </a:pPr>
                      <a:r>
                        <a:rPr lang="en-US" sz="2000" b="1">
                          <a:solidFill>
                            <a:srgbClr val="000000"/>
                          </a:solidFill>
                          <a:latin typeface="Canva Sans Bold"/>
                          <a:ea typeface="Canva Sans Bold"/>
                          <a:cs typeface="Canva Sans Bold"/>
                          <a:sym typeface="Canva Sans Bold"/>
                        </a:rPr>
                        <a:t>API Payment Notify</a:t>
                      </a:r>
                      <a:r>
                        <a:rPr lang="en-US" sz="2000">
                          <a:solidFill>
                            <a:srgbClr val="000000"/>
                          </a:solidFill>
                          <a:latin typeface="Canva Sans"/>
                          <a:ea typeface="Canva Sans"/>
                          <a:cs typeface="Canva Sans"/>
                          <a:sym typeface="Canva Sans"/>
                        </a:rPr>
                        <a:t> : </a:t>
                      </a:r>
                      <a:r>
                        <a:rPr lang="en-US" sz="2000" u="sng">
                          <a:solidFill>
                            <a:srgbClr val="000000"/>
                          </a:solidFill>
                          <a:latin typeface="Canva Sans"/>
                          <a:ea typeface="Canva Sans"/>
                          <a:cs typeface="Canva Sans"/>
                          <a:sym typeface="Canva Sans"/>
                          <a:hlinkClick r:id="rId8" tooltip="https://dashboard.dana.id/api-docs/read/123"/>
                        </a:rPr>
                        <a:t>https://dashboard.dana.id/api-docs/read/123</a:t>
                      </a:r>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2"/>
                  </a:ext>
                </a:extLst>
              </a:tr>
              <a:tr h="1532652">
                <a:tc>
                  <a:txBody>
                    <a:bodyPr/>
                    <a:lstStyle/>
                    <a:p>
                      <a:pPr algn="l">
                        <a:lnSpc>
                          <a:spcPts val="2800"/>
                        </a:lnSpc>
                        <a:defRPr/>
                      </a:pPr>
                      <a:r>
                        <a:rPr lang="en-US" sz="2000" b="1">
                          <a:solidFill>
                            <a:srgbClr val="000000"/>
                          </a:solidFill>
                          <a:latin typeface="Canva Sans Bold"/>
                          <a:ea typeface="Canva Sans Bold"/>
                          <a:cs typeface="Canva Sans Bold"/>
                          <a:sym typeface="Canva Sans Bold"/>
                        </a:rPr>
                        <a:t>Postman Collection for Mini Program Integration</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tc>
                  <a:txBody>
                    <a:bodyPr/>
                    <a:lstStyle/>
                    <a:p>
                      <a:pPr algn="just">
                        <a:lnSpc>
                          <a:spcPts val="2800"/>
                        </a:lnSpc>
                        <a:defRPr/>
                      </a:pPr>
                      <a:r>
                        <a:rPr lang="en-US" sz="2000" u="sng">
                          <a:solidFill>
                            <a:srgbClr val="000000"/>
                          </a:solidFill>
                          <a:latin typeface="Canva Sans"/>
                          <a:ea typeface="Canva Sans"/>
                          <a:cs typeface="Canva Sans"/>
                          <a:sym typeface="Canva Sans"/>
                          <a:hlinkClick r:id="rId9" tooltip="https://danaindonesia.sharepoint.com/:u:/r/sites/Ventures/Shared%20Documents/MiniProgram/ONBOARDING%20TEMPLATES/Backend%20Onboarding%20Docs/Mini%20Program%20DANA%20Postman%20Collection.zip?csf=1&amp;web=1&amp;e=348AvX"/>
                        </a:rPr>
                        <a:t>https://danaindonesia.sharepoint.com/:u:/r/sites/Ventures/Shared%20Documents/MiniProgram/ONBOARDING%20TEMPLATES/Backend%20Onboarding%20Docs/Mini%20Program%20DANA%20Postman%20Collection.zip?csf=1&amp;web=1&amp;e=348AvX</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4" name="Group 4"/>
          <p:cNvGrpSpPr/>
          <p:nvPr/>
        </p:nvGrpSpPr>
        <p:grpSpPr>
          <a:xfrm>
            <a:off x="454523" y="388874"/>
            <a:ext cx="17378954" cy="803361"/>
            <a:chOff x="0" y="-85725"/>
            <a:chExt cx="23171938" cy="1071148"/>
          </a:xfrm>
        </p:grpSpPr>
        <p:sp>
          <p:nvSpPr>
            <p:cNvPr id="5" name="TextBox 5"/>
            <p:cNvSpPr txBox="1"/>
            <p:nvPr/>
          </p:nvSpPr>
          <p:spPr>
            <a:xfrm>
              <a:off x="0" y="-85725"/>
              <a:ext cx="9757169" cy="1071148"/>
            </a:xfrm>
            <a:prstGeom prst="rect">
              <a:avLst/>
            </a:prstGeom>
          </p:spPr>
          <p:txBody>
            <a:bodyPr wrap="square" lIns="0" tIns="0" rIns="0" bIns="0" rtlCol="0" anchor="t">
              <a:spAutoFit/>
            </a:bodyPr>
            <a:lstStyle/>
            <a:p>
              <a:pPr algn="ctr">
                <a:lnSpc>
                  <a:spcPts val="6719"/>
                </a:lnSpc>
              </a:pPr>
              <a:r>
                <a:rPr lang="en-US" sz="4800" b="1" dirty="0">
                  <a:solidFill>
                    <a:srgbClr val="000000"/>
                  </a:solidFill>
                  <a:latin typeface="Canva Sans Bold"/>
                  <a:ea typeface="Canva Sans Bold"/>
                  <a:cs typeface="Canva Sans Bold"/>
                  <a:sym typeface="Canva Sans Bold"/>
                </a:rPr>
                <a:t>Backend Integration API</a:t>
              </a:r>
            </a:p>
          </p:txBody>
        </p:sp>
        <p:sp>
          <p:nvSpPr>
            <p:cNvPr id="6" name="AutoShape 6"/>
            <p:cNvSpPr/>
            <p:nvPr/>
          </p:nvSpPr>
          <p:spPr>
            <a:xfrm>
              <a:off x="10153088" y="509270"/>
              <a:ext cx="13018850"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454523" y="453168"/>
            <a:ext cx="17378954" cy="725805"/>
            <a:chOff x="0" y="0"/>
            <a:chExt cx="23171938" cy="967740"/>
          </a:xfrm>
        </p:grpSpPr>
        <p:sp>
          <p:nvSpPr>
            <p:cNvPr id="4" name="TextBox 4"/>
            <p:cNvSpPr txBox="1"/>
            <p:nvPr/>
          </p:nvSpPr>
          <p:spPr>
            <a:xfrm>
              <a:off x="0" y="-85725"/>
              <a:ext cx="5116893" cy="1053465"/>
            </a:xfrm>
            <a:prstGeom prst="rect">
              <a:avLst/>
            </a:prstGeom>
          </p:spPr>
          <p:txBody>
            <a:bodyPr lIns="0" tIns="0" rIns="0" bIns="0" rtlCol="0" anchor="t">
              <a:spAutoFit/>
            </a:bodyPr>
            <a:lstStyle/>
            <a:p>
              <a:pPr algn="ctr">
                <a:lnSpc>
                  <a:spcPts val="6719"/>
                </a:lnSpc>
              </a:pPr>
              <a:r>
                <a:rPr lang="en-US" sz="4800" b="1">
                  <a:solidFill>
                    <a:srgbClr val="000000"/>
                  </a:solidFill>
                  <a:latin typeface="Canva Sans Bold"/>
                  <a:ea typeface="Canva Sans Bold"/>
                  <a:cs typeface="Canva Sans Bold"/>
                  <a:sym typeface="Canva Sans Bold"/>
                </a:rPr>
                <a:t>UI Guideline</a:t>
              </a:r>
            </a:p>
          </p:txBody>
        </p:sp>
        <p:sp>
          <p:nvSpPr>
            <p:cNvPr id="5" name="AutoShape 5"/>
            <p:cNvSpPr/>
            <p:nvPr/>
          </p:nvSpPr>
          <p:spPr>
            <a:xfrm>
              <a:off x="5645933" y="509270"/>
              <a:ext cx="17526006"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6" name="Freeform 6"/>
          <p:cNvSpPr/>
          <p:nvPr/>
        </p:nvSpPr>
        <p:spPr>
          <a:xfrm>
            <a:off x="2523484" y="3008409"/>
            <a:ext cx="13241031" cy="6069870"/>
          </a:xfrm>
          <a:custGeom>
            <a:avLst/>
            <a:gdLst/>
            <a:ahLst/>
            <a:cxnLst/>
            <a:rect l="l" t="t" r="r" b="b"/>
            <a:pathLst>
              <a:path w="13241031" h="6069870">
                <a:moveTo>
                  <a:pt x="0" y="0"/>
                </a:moveTo>
                <a:lnTo>
                  <a:pt x="13241032" y="0"/>
                </a:lnTo>
                <a:lnTo>
                  <a:pt x="13241032" y="6069870"/>
                </a:lnTo>
                <a:lnTo>
                  <a:pt x="0" y="6069870"/>
                </a:lnTo>
                <a:lnTo>
                  <a:pt x="0" y="0"/>
                </a:lnTo>
                <a:close/>
              </a:path>
            </a:pathLst>
          </a:custGeom>
          <a:blipFill>
            <a:blip r:embed="rId3"/>
            <a:stretch>
              <a:fillRect l="-5120" t="-11323" r="-5120" b="-11323"/>
            </a:stretch>
          </a:blipFill>
        </p:spPr>
        <p:txBody>
          <a:bodyPr/>
          <a:lstStyle/>
          <a:p>
            <a:endParaRPr lang="en-US"/>
          </a:p>
        </p:txBody>
      </p:sp>
      <p:grpSp>
        <p:nvGrpSpPr>
          <p:cNvPr id="7" name="Group 7"/>
          <p:cNvGrpSpPr/>
          <p:nvPr/>
        </p:nvGrpSpPr>
        <p:grpSpPr>
          <a:xfrm>
            <a:off x="0" y="1636173"/>
            <a:ext cx="18288000" cy="915036"/>
            <a:chOff x="0" y="0"/>
            <a:chExt cx="24384000" cy="1220047"/>
          </a:xfrm>
        </p:grpSpPr>
        <p:sp>
          <p:nvSpPr>
            <p:cNvPr id="8" name="TextBox 8"/>
            <p:cNvSpPr txBox="1"/>
            <p:nvPr/>
          </p:nvSpPr>
          <p:spPr>
            <a:xfrm>
              <a:off x="0" y="-57150"/>
              <a:ext cx="24384000" cy="698077"/>
            </a:xfrm>
            <a:prstGeom prst="rect">
              <a:avLst/>
            </a:prstGeom>
          </p:spPr>
          <p:txBody>
            <a:bodyPr lIns="0" tIns="0" rIns="0" bIns="0" rtlCol="0" anchor="t">
              <a:spAutoFit/>
            </a:bodyPr>
            <a:lstStyle/>
            <a:p>
              <a:pPr algn="ctr">
                <a:lnSpc>
                  <a:spcPts val="4479"/>
                </a:lnSpc>
              </a:pPr>
              <a:r>
                <a:rPr lang="en-US" sz="3199" b="1">
                  <a:solidFill>
                    <a:srgbClr val="000000"/>
                  </a:solidFill>
                  <a:latin typeface="Canva Sans Bold"/>
                  <a:ea typeface="Canva Sans Bold"/>
                  <a:cs typeface="Canva Sans Bold"/>
                  <a:sym typeface="Canva Sans Bold"/>
                </a:rPr>
                <a:t>Do’s &amp; Don'ts In Mini Program</a:t>
              </a:r>
            </a:p>
          </p:txBody>
        </p:sp>
        <p:sp>
          <p:nvSpPr>
            <p:cNvPr id="9" name="TextBox 9"/>
            <p:cNvSpPr txBox="1"/>
            <p:nvPr/>
          </p:nvSpPr>
          <p:spPr>
            <a:xfrm>
              <a:off x="0" y="704427"/>
              <a:ext cx="24384000" cy="515620"/>
            </a:xfrm>
            <a:prstGeom prst="rect">
              <a:avLst/>
            </a:prstGeom>
          </p:spPr>
          <p:txBody>
            <a:bodyPr lIns="0" tIns="0" rIns="0" bIns="0" rtlCol="0" anchor="t">
              <a:spAutoFit/>
            </a:bodyPr>
            <a:lstStyle/>
            <a:p>
              <a:pPr algn="ctr">
                <a:lnSpc>
                  <a:spcPts val="3359"/>
                </a:lnSpc>
              </a:pPr>
              <a:r>
                <a:rPr lang="en-US" sz="2400">
                  <a:solidFill>
                    <a:srgbClr val="545454"/>
                  </a:solidFill>
                  <a:latin typeface="Canva Sans"/>
                  <a:ea typeface="Canva Sans"/>
                  <a:cs typeface="Canva Sans"/>
                  <a:sym typeface="Canva Sans"/>
                </a:rPr>
                <a:t>Please follow bellow do’s &amp; don’ts in DANA Mini Program</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Freeform 3"/>
          <p:cNvSpPr/>
          <p:nvPr/>
        </p:nvSpPr>
        <p:spPr>
          <a:xfrm>
            <a:off x="2573350" y="3008409"/>
            <a:ext cx="13141299" cy="5502919"/>
          </a:xfrm>
          <a:custGeom>
            <a:avLst/>
            <a:gdLst/>
            <a:ahLst/>
            <a:cxnLst/>
            <a:rect l="l" t="t" r="r" b="b"/>
            <a:pathLst>
              <a:path w="13141299" h="5502919">
                <a:moveTo>
                  <a:pt x="0" y="0"/>
                </a:moveTo>
                <a:lnTo>
                  <a:pt x="13141300" y="0"/>
                </a:lnTo>
                <a:lnTo>
                  <a:pt x="13141300" y="5502919"/>
                </a:lnTo>
                <a:lnTo>
                  <a:pt x="0" y="5502919"/>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1636173"/>
            <a:ext cx="18288000" cy="915036"/>
            <a:chOff x="0" y="0"/>
            <a:chExt cx="24384000" cy="1220047"/>
          </a:xfrm>
        </p:grpSpPr>
        <p:sp>
          <p:nvSpPr>
            <p:cNvPr id="5" name="TextBox 5"/>
            <p:cNvSpPr txBox="1"/>
            <p:nvPr/>
          </p:nvSpPr>
          <p:spPr>
            <a:xfrm>
              <a:off x="0" y="-57150"/>
              <a:ext cx="24384000" cy="698077"/>
            </a:xfrm>
            <a:prstGeom prst="rect">
              <a:avLst/>
            </a:prstGeom>
          </p:spPr>
          <p:txBody>
            <a:bodyPr lIns="0" tIns="0" rIns="0" bIns="0" rtlCol="0" anchor="t">
              <a:spAutoFit/>
            </a:bodyPr>
            <a:lstStyle/>
            <a:p>
              <a:pPr algn="ctr">
                <a:lnSpc>
                  <a:spcPts val="4479"/>
                </a:lnSpc>
              </a:pPr>
              <a:r>
                <a:rPr lang="en-US" sz="3199" b="1">
                  <a:solidFill>
                    <a:srgbClr val="000000"/>
                  </a:solidFill>
                  <a:latin typeface="Canva Sans Bold"/>
                  <a:ea typeface="Canva Sans Bold"/>
                  <a:cs typeface="Canva Sans Bold"/>
                  <a:sym typeface="Canva Sans Bold"/>
                </a:rPr>
                <a:t>Navigation Bar Variants</a:t>
              </a:r>
            </a:p>
          </p:txBody>
        </p:sp>
        <p:sp>
          <p:nvSpPr>
            <p:cNvPr id="6" name="TextBox 6"/>
            <p:cNvSpPr txBox="1"/>
            <p:nvPr/>
          </p:nvSpPr>
          <p:spPr>
            <a:xfrm>
              <a:off x="0" y="704427"/>
              <a:ext cx="24384000" cy="515620"/>
            </a:xfrm>
            <a:prstGeom prst="rect">
              <a:avLst/>
            </a:prstGeom>
          </p:spPr>
          <p:txBody>
            <a:bodyPr lIns="0" tIns="0" rIns="0" bIns="0" rtlCol="0" anchor="t">
              <a:spAutoFit/>
            </a:bodyPr>
            <a:lstStyle/>
            <a:p>
              <a:pPr algn="ctr">
                <a:lnSpc>
                  <a:spcPts val="3359"/>
                </a:lnSpc>
              </a:pPr>
              <a:r>
                <a:rPr lang="en-US" sz="2400">
                  <a:solidFill>
                    <a:srgbClr val="545454"/>
                  </a:solidFill>
                  <a:latin typeface="Canva Sans"/>
                  <a:ea typeface="Canva Sans"/>
                  <a:cs typeface="Canva Sans"/>
                  <a:sym typeface="Canva Sans"/>
                </a:rPr>
                <a:t>The navigation bar color depends on partner’s brand or is transparent.</a:t>
              </a:r>
            </a:p>
          </p:txBody>
        </p:sp>
      </p:grpSp>
      <p:grpSp>
        <p:nvGrpSpPr>
          <p:cNvPr id="7" name="Group 7"/>
          <p:cNvGrpSpPr/>
          <p:nvPr/>
        </p:nvGrpSpPr>
        <p:grpSpPr>
          <a:xfrm>
            <a:off x="454523" y="453168"/>
            <a:ext cx="17378954" cy="725805"/>
            <a:chOff x="0" y="0"/>
            <a:chExt cx="23171938" cy="967740"/>
          </a:xfrm>
        </p:grpSpPr>
        <p:sp>
          <p:nvSpPr>
            <p:cNvPr id="8" name="TextBox 8"/>
            <p:cNvSpPr txBox="1"/>
            <p:nvPr/>
          </p:nvSpPr>
          <p:spPr>
            <a:xfrm>
              <a:off x="0" y="-85725"/>
              <a:ext cx="5116893" cy="1053465"/>
            </a:xfrm>
            <a:prstGeom prst="rect">
              <a:avLst/>
            </a:prstGeom>
          </p:spPr>
          <p:txBody>
            <a:bodyPr lIns="0" tIns="0" rIns="0" bIns="0" rtlCol="0" anchor="t">
              <a:spAutoFit/>
            </a:bodyPr>
            <a:lstStyle/>
            <a:p>
              <a:pPr algn="ctr">
                <a:lnSpc>
                  <a:spcPts val="6719"/>
                </a:lnSpc>
              </a:pPr>
              <a:r>
                <a:rPr lang="en-US" sz="4800" b="1">
                  <a:solidFill>
                    <a:srgbClr val="000000"/>
                  </a:solidFill>
                  <a:latin typeface="Canva Sans Bold"/>
                  <a:ea typeface="Canva Sans Bold"/>
                  <a:cs typeface="Canva Sans Bold"/>
                  <a:sym typeface="Canva Sans Bold"/>
                </a:rPr>
                <a:t>UI Guideline</a:t>
              </a:r>
            </a:p>
          </p:txBody>
        </p:sp>
        <p:sp>
          <p:nvSpPr>
            <p:cNvPr id="9" name="AutoShape 9"/>
            <p:cNvSpPr/>
            <p:nvPr/>
          </p:nvSpPr>
          <p:spPr>
            <a:xfrm>
              <a:off x="5645933" y="509270"/>
              <a:ext cx="17526006"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Freeform 3"/>
          <p:cNvSpPr/>
          <p:nvPr/>
        </p:nvSpPr>
        <p:spPr>
          <a:xfrm>
            <a:off x="1028700" y="3008409"/>
            <a:ext cx="16230600" cy="3935921"/>
          </a:xfrm>
          <a:custGeom>
            <a:avLst/>
            <a:gdLst/>
            <a:ahLst/>
            <a:cxnLst/>
            <a:rect l="l" t="t" r="r" b="b"/>
            <a:pathLst>
              <a:path w="16230600" h="3935921">
                <a:moveTo>
                  <a:pt x="0" y="0"/>
                </a:moveTo>
                <a:lnTo>
                  <a:pt x="16230600" y="0"/>
                </a:lnTo>
                <a:lnTo>
                  <a:pt x="16230600" y="3935920"/>
                </a:lnTo>
                <a:lnTo>
                  <a:pt x="0" y="3935920"/>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1636173"/>
            <a:ext cx="18288000" cy="915036"/>
            <a:chOff x="0" y="0"/>
            <a:chExt cx="24384000" cy="1220047"/>
          </a:xfrm>
        </p:grpSpPr>
        <p:sp>
          <p:nvSpPr>
            <p:cNvPr id="5" name="TextBox 5"/>
            <p:cNvSpPr txBox="1"/>
            <p:nvPr/>
          </p:nvSpPr>
          <p:spPr>
            <a:xfrm>
              <a:off x="0" y="-57150"/>
              <a:ext cx="24384000" cy="698077"/>
            </a:xfrm>
            <a:prstGeom prst="rect">
              <a:avLst/>
            </a:prstGeom>
          </p:spPr>
          <p:txBody>
            <a:bodyPr lIns="0" tIns="0" rIns="0" bIns="0" rtlCol="0" anchor="t">
              <a:spAutoFit/>
            </a:bodyPr>
            <a:lstStyle/>
            <a:p>
              <a:pPr algn="ctr">
                <a:lnSpc>
                  <a:spcPts val="4479"/>
                </a:lnSpc>
              </a:pPr>
              <a:r>
                <a:rPr lang="en-US" sz="3199" b="1">
                  <a:solidFill>
                    <a:srgbClr val="000000"/>
                  </a:solidFill>
                  <a:latin typeface="Canva Sans Bold"/>
                  <a:ea typeface="Canva Sans Bold"/>
                  <a:cs typeface="Canva Sans Bold"/>
                  <a:sym typeface="Canva Sans Bold"/>
                </a:rPr>
                <a:t>Navigation Spesification</a:t>
              </a:r>
            </a:p>
          </p:txBody>
        </p:sp>
        <p:sp>
          <p:nvSpPr>
            <p:cNvPr id="6" name="TextBox 6"/>
            <p:cNvSpPr txBox="1"/>
            <p:nvPr/>
          </p:nvSpPr>
          <p:spPr>
            <a:xfrm>
              <a:off x="0" y="704427"/>
              <a:ext cx="24384000" cy="515620"/>
            </a:xfrm>
            <a:prstGeom prst="rect">
              <a:avLst/>
            </a:prstGeom>
          </p:spPr>
          <p:txBody>
            <a:bodyPr lIns="0" tIns="0" rIns="0" bIns="0" rtlCol="0" anchor="t">
              <a:spAutoFit/>
            </a:bodyPr>
            <a:lstStyle/>
            <a:p>
              <a:pPr algn="ctr">
                <a:lnSpc>
                  <a:spcPts val="3359"/>
                </a:lnSpc>
              </a:pPr>
              <a:r>
                <a:rPr lang="en-US" sz="2400">
                  <a:solidFill>
                    <a:srgbClr val="545454"/>
                  </a:solidFill>
                  <a:latin typeface="Canva Sans"/>
                  <a:ea typeface="Canva Sans"/>
                  <a:cs typeface="Canva Sans"/>
                  <a:sym typeface="Canva Sans"/>
                </a:rPr>
                <a:t>All Mini Programs must have a default navigation bar</a:t>
              </a:r>
            </a:p>
          </p:txBody>
        </p:sp>
      </p:grpSp>
      <p:grpSp>
        <p:nvGrpSpPr>
          <p:cNvPr id="7" name="Group 7"/>
          <p:cNvGrpSpPr/>
          <p:nvPr/>
        </p:nvGrpSpPr>
        <p:grpSpPr>
          <a:xfrm>
            <a:off x="454523" y="453168"/>
            <a:ext cx="17378954" cy="725805"/>
            <a:chOff x="0" y="0"/>
            <a:chExt cx="23171938" cy="967740"/>
          </a:xfrm>
        </p:grpSpPr>
        <p:sp>
          <p:nvSpPr>
            <p:cNvPr id="8" name="TextBox 8"/>
            <p:cNvSpPr txBox="1"/>
            <p:nvPr/>
          </p:nvSpPr>
          <p:spPr>
            <a:xfrm>
              <a:off x="0" y="-85725"/>
              <a:ext cx="5116893" cy="1053465"/>
            </a:xfrm>
            <a:prstGeom prst="rect">
              <a:avLst/>
            </a:prstGeom>
          </p:spPr>
          <p:txBody>
            <a:bodyPr lIns="0" tIns="0" rIns="0" bIns="0" rtlCol="0" anchor="t">
              <a:spAutoFit/>
            </a:bodyPr>
            <a:lstStyle/>
            <a:p>
              <a:pPr algn="ctr">
                <a:lnSpc>
                  <a:spcPts val="6719"/>
                </a:lnSpc>
              </a:pPr>
              <a:r>
                <a:rPr lang="en-US" sz="4800" b="1">
                  <a:solidFill>
                    <a:srgbClr val="000000"/>
                  </a:solidFill>
                  <a:latin typeface="Canva Sans Bold"/>
                  <a:ea typeface="Canva Sans Bold"/>
                  <a:cs typeface="Canva Sans Bold"/>
                  <a:sym typeface="Canva Sans Bold"/>
                </a:rPr>
                <a:t>UI Guideline</a:t>
              </a:r>
            </a:p>
          </p:txBody>
        </p:sp>
        <p:sp>
          <p:nvSpPr>
            <p:cNvPr id="9" name="AutoShape 9"/>
            <p:cNvSpPr/>
            <p:nvPr/>
          </p:nvSpPr>
          <p:spPr>
            <a:xfrm>
              <a:off x="5645933" y="509270"/>
              <a:ext cx="17526006"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6657953" y="8369508"/>
            <a:ext cx="4972094" cy="975380"/>
            <a:chOff x="0" y="0"/>
            <a:chExt cx="1309523" cy="256890"/>
          </a:xfrm>
        </p:grpSpPr>
        <p:sp>
          <p:nvSpPr>
            <p:cNvPr id="4" name="Freeform 4"/>
            <p:cNvSpPr/>
            <p:nvPr/>
          </p:nvSpPr>
          <p:spPr>
            <a:xfrm>
              <a:off x="0" y="0"/>
              <a:ext cx="1309523" cy="256890"/>
            </a:xfrm>
            <a:custGeom>
              <a:avLst/>
              <a:gdLst/>
              <a:ahLst/>
              <a:cxnLst/>
              <a:rect l="l" t="t" r="r" b="b"/>
              <a:pathLst>
                <a:path w="1309523" h="256890">
                  <a:moveTo>
                    <a:pt x="79411" y="0"/>
                  </a:moveTo>
                  <a:lnTo>
                    <a:pt x="1230112" y="0"/>
                  </a:lnTo>
                  <a:cubicBezTo>
                    <a:pt x="1273969" y="0"/>
                    <a:pt x="1309523" y="35553"/>
                    <a:pt x="1309523" y="79411"/>
                  </a:cubicBezTo>
                  <a:lnTo>
                    <a:pt x="1309523" y="177479"/>
                  </a:lnTo>
                  <a:cubicBezTo>
                    <a:pt x="1309523" y="221337"/>
                    <a:pt x="1273969" y="256890"/>
                    <a:pt x="1230112" y="256890"/>
                  </a:cubicBezTo>
                  <a:lnTo>
                    <a:pt x="79411" y="256890"/>
                  </a:lnTo>
                  <a:cubicBezTo>
                    <a:pt x="58350" y="256890"/>
                    <a:pt x="38151" y="248524"/>
                    <a:pt x="23259" y="233631"/>
                  </a:cubicBezTo>
                  <a:cubicBezTo>
                    <a:pt x="8366" y="218739"/>
                    <a:pt x="0" y="198540"/>
                    <a:pt x="0" y="177479"/>
                  </a:cubicBezTo>
                  <a:lnTo>
                    <a:pt x="0" y="79411"/>
                  </a:lnTo>
                  <a:cubicBezTo>
                    <a:pt x="0" y="35553"/>
                    <a:pt x="35553" y="0"/>
                    <a:pt x="79411" y="0"/>
                  </a:cubicBezTo>
                  <a:close/>
                </a:path>
              </a:pathLst>
            </a:custGeom>
            <a:solidFill>
              <a:srgbClr val="118EE9"/>
            </a:solidFill>
          </p:spPr>
          <p:txBody>
            <a:bodyPr/>
            <a:lstStyle/>
            <a:p>
              <a:endParaRPr lang="en-US"/>
            </a:p>
          </p:txBody>
        </p:sp>
        <p:sp>
          <p:nvSpPr>
            <p:cNvPr id="5" name="TextBox 5"/>
            <p:cNvSpPr txBox="1"/>
            <p:nvPr/>
          </p:nvSpPr>
          <p:spPr>
            <a:xfrm>
              <a:off x="0" y="-38100"/>
              <a:ext cx="1309523" cy="294990"/>
            </a:xfrm>
            <a:prstGeom prst="rect">
              <a:avLst/>
            </a:prstGeom>
          </p:spPr>
          <p:txBody>
            <a:bodyPr lIns="50800" tIns="50800" rIns="50800" bIns="50800" rtlCol="0" anchor="ctr"/>
            <a:lstStyle/>
            <a:p>
              <a:pPr algn="ctr">
                <a:lnSpc>
                  <a:spcPts val="3360"/>
                </a:lnSpc>
              </a:pPr>
              <a:r>
                <a:rPr lang="en-US" sz="2400" b="1" u="sng">
                  <a:solidFill>
                    <a:srgbClr val="FFFFFF"/>
                  </a:solidFill>
                  <a:latin typeface="Canva Sans Bold"/>
                  <a:ea typeface="Canva Sans Bold"/>
                  <a:cs typeface="Canva Sans Bold"/>
                  <a:sym typeface="Canva Sans Bold"/>
                  <a:hlinkClick r:id="rId3" tooltip="https://danaindonesia.sharepoint.com/sites/chapter-designer/Shared%20Documents/Forms/AllItems.aspx?id=%2Fsites%2Fchapter%2Ddesigner%2FShared%20Documents%2FUED%20Document%2FMini%20Program%20Guideline&amp;viewid=9ef81c16%2D2cc0%2D4ff6%2D86da%2Dd9b27f6adba4&amp;ga=1"/>
                </a:rPr>
                <a:t>Library DANA Mini Program</a:t>
              </a:r>
            </a:p>
          </p:txBody>
        </p:sp>
      </p:grpSp>
      <p:sp>
        <p:nvSpPr>
          <p:cNvPr id="6" name="Freeform 6"/>
          <p:cNvSpPr/>
          <p:nvPr/>
        </p:nvSpPr>
        <p:spPr>
          <a:xfrm>
            <a:off x="4140021" y="3008409"/>
            <a:ext cx="10007958" cy="4903900"/>
          </a:xfrm>
          <a:custGeom>
            <a:avLst/>
            <a:gdLst/>
            <a:ahLst/>
            <a:cxnLst/>
            <a:rect l="l" t="t" r="r" b="b"/>
            <a:pathLst>
              <a:path w="10007958" h="4903900">
                <a:moveTo>
                  <a:pt x="0" y="0"/>
                </a:moveTo>
                <a:lnTo>
                  <a:pt x="10007958" y="0"/>
                </a:lnTo>
                <a:lnTo>
                  <a:pt x="10007958" y="4903899"/>
                </a:lnTo>
                <a:lnTo>
                  <a:pt x="0" y="4903899"/>
                </a:lnTo>
                <a:lnTo>
                  <a:pt x="0" y="0"/>
                </a:lnTo>
                <a:close/>
              </a:path>
            </a:pathLst>
          </a:custGeom>
          <a:blipFill>
            <a:blip r:embed="rId4"/>
            <a:stretch>
              <a:fillRect/>
            </a:stretch>
          </a:blipFill>
        </p:spPr>
        <p:txBody>
          <a:bodyPr/>
          <a:lstStyle/>
          <a:p>
            <a:endParaRPr lang="en-US"/>
          </a:p>
        </p:txBody>
      </p:sp>
      <p:grpSp>
        <p:nvGrpSpPr>
          <p:cNvPr id="7" name="Group 7"/>
          <p:cNvGrpSpPr/>
          <p:nvPr/>
        </p:nvGrpSpPr>
        <p:grpSpPr>
          <a:xfrm>
            <a:off x="0" y="1636173"/>
            <a:ext cx="18288000" cy="915036"/>
            <a:chOff x="0" y="0"/>
            <a:chExt cx="24384000" cy="1220047"/>
          </a:xfrm>
        </p:grpSpPr>
        <p:sp>
          <p:nvSpPr>
            <p:cNvPr id="8" name="TextBox 8"/>
            <p:cNvSpPr txBox="1"/>
            <p:nvPr/>
          </p:nvSpPr>
          <p:spPr>
            <a:xfrm>
              <a:off x="0" y="-57150"/>
              <a:ext cx="24384000" cy="698077"/>
            </a:xfrm>
            <a:prstGeom prst="rect">
              <a:avLst/>
            </a:prstGeom>
          </p:spPr>
          <p:txBody>
            <a:bodyPr lIns="0" tIns="0" rIns="0" bIns="0" rtlCol="0" anchor="t">
              <a:spAutoFit/>
            </a:bodyPr>
            <a:lstStyle/>
            <a:p>
              <a:pPr algn="ctr">
                <a:lnSpc>
                  <a:spcPts val="4479"/>
                </a:lnSpc>
              </a:pPr>
              <a:r>
                <a:rPr lang="en-US" sz="3199" b="1">
                  <a:solidFill>
                    <a:srgbClr val="000000"/>
                  </a:solidFill>
                  <a:latin typeface="Canva Sans Bold"/>
                  <a:ea typeface="Canva Sans Bold"/>
                  <a:cs typeface="Canva Sans Bold"/>
                  <a:sym typeface="Canva Sans Bold"/>
                </a:rPr>
                <a:t>Library UI Mini Program DANA</a:t>
              </a:r>
            </a:p>
          </p:txBody>
        </p:sp>
        <p:sp>
          <p:nvSpPr>
            <p:cNvPr id="9" name="TextBox 9"/>
            <p:cNvSpPr txBox="1"/>
            <p:nvPr/>
          </p:nvSpPr>
          <p:spPr>
            <a:xfrm>
              <a:off x="0" y="704427"/>
              <a:ext cx="24384000" cy="515620"/>
            </a:xfrm>
            <a:prstGeom prst="rect">
              <a:avLst/>
            </a:prstGeom>
          </p:spPr>
          <p:txBody>
            <a:bodyPr lIns="0" tIns="0" rIns="0" bIns="0" rtlCol="0" anchor="t">
              <a:spAutoFit/>
            </a:bodyPr>
            <a:lstStyle/>
            <a:p>
              <a:pPr algn="ctr">
                <a:lnSpc>
                  <a:spcPts val="3359"/>
                </a:lnSpc>
              </a:pPr>
              <a:r>
                <a:rPr lang="en-US" sz="2400">
                  <a:solidFill>
                    <a:srgbClr val="545454"/>
                  </a:solidFill>
                  <a:latin typeface="Canva Sans"/>
                  <a:ea typeface="Canva Sans"/>
                  <a:cs typeface="Canva Sans"/>
                  <a:sym typeface="Canva Sans"/>
                </a:rPr>
                <a:t>We provide a design system with reusable components to help partners create UIs more efficiently.</a:t>
              </a:r>
            </a:p>
          </p:txBody>
        </p:sp>
      </p:grpSp>
      <p:grpSp>
        <p:nvGrpSpPr>
          <p:cNvPr id="10" name="Group 10"/>
          <p:cNvGrpSpPr/>
          <p:nvPr/>
        </p:nvGrpSpPr>
        <p:grpSpPr>
          <a:xfrm>
            <a:off x="454523" y="453168"/>
            <a:ext cx="17378954" cy="725805"/>
            <a:chOff x="0" y="0"/>
            <a:chExt cx="23171938" cy="967740"/>
          </a:xfrm>
        </p:grpSpPr>
        <p:sp>
          <p:nvSpPr>
            <p:cNvPr id="11" name="TextBox 11"/>
            <p:cNvSpPr txBox="1"/>
            <p:nvPr/>
          </p:nvSpPr>
          <p:spPr>
            <a:xfrm>
              <a:off x="0" y="-85725"/>
              <a:ext cx="5116893" cy="1053465"/>
            </a:xfrm>
            <a:prstGeom prst="rect">
              <a:avLst/>
            </a:prstGeom>
          </p:spPr>
          <p:txBody>
            <a:bodyPr lIns="0" tIns="0" rIns="0" bIns="0" rtlCol="0" anchor="t">
              <a:spAutoFit/>
            </a:bodyPr>
            <a:lstStyle/>
            <a:p>
              <a:pPr algn="ctr">
                <a:lnSpc>
                  <a:spcPts val="6719"/>
                </a:lnSpc>
              </a:pPr>
              <a:r>
                <a:rPr lang="en-US" sz="4800" b="1">
                  <a:solidFill>
                    <a:srgbClr val="000000"/>
                  </a:solidFill>
                  <a:latin typeface="Canva Sans Bold"/>
                  <a:ea typeface="Canva Sans Bold"/>
                  <a:cs typeface="Canva Sans Bold"/>
                  <a:sym typeface="Canva Sans Bold"/>
                </a:rPr>
                <a:t>UI Guideline</a:t>
              </a:r>
            </a:p>
          </p:txBody>
        </p:sp>
        <p:sp>
          <p:nvSpPr>
            <p:cNvPr id="12" name="AutoShape 12"/>
            <p:cNvSpPr/>
            <p:nvPr/>
          </p:nvSpPr>
          <p:spPr>
            <a:xfrm>
              <a:off x="5645933" y="509270"/>
              <a:ext cx="17526006"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454523" y="453168"/>
            <a:ext cx="17378954" cy="725805"/>
            <a:chOff x="0" y="0"/>
            <a:chExt cx="23171938" cy="967740"/>
          </a:xfrm>
        </p:grpSpPr>
        <p:sp>
          <p:nvSpPr>
            <p:cNvPr id="4" name="TextBox 4"/>
            <p:cNvSpPr txBox="1"/>
            <p:nvPr/>
          </p:nvSpPr>
          <p:spPr>
            <a:xfrm>
              <a:off x="0" y="-85725"/>
              <a:ext cx="6201683" cy="1053465"/>
            </a:xfrm>
            <a:prstGeom prst="rect">
              <a:avLst/>
            </a:prstGeom>
          </p:spPr>
          <p:txBody>
            <a:bodyPr lIns="0" tIns="0" rIns="0" bIns="0" rtlCol="0" anchor="t">
              <a:spAutoFit/>
            </a:bodyPr>
            <a:lstStyle/>
            <a:p>
              <a:pPr algn="l">
                <a:lnSpc>
                  <a:spcPts val="6719"/>
                </a:lnSpc>
              </a:pPr>
              <a:r>
                <a:rPr lang="en-US" sz="4800" b="1">
                  <a:solidFill>
                    <a:srgbClr val="000000"/>
                  </a:solidFill>
                  <a:latin typeface="Canva Sans Bold"/>
                  <a:ea typeface="Canva Sans Bold"/>
                  <a:cs typeface="Canva Sans Bold"/>
                  <a:sym typeface="Canva Sans Bold"/>
                </a:rPr>
                <a:t>Design Handoff</a:t>
              </a:r>
            </a:p>
          </p:txBody>
        </p:sp>
        <p:sp>
          <p:nvSpPr>
            <p:cNvPr id="5" name="AutoShape 5"/>
            <p:cNvSpPr/>
            <p:nvPr/>
          </p:nvSpPr>
          <p:spPr>
            <a:xfrm flipV="1">
              <a:off x="6565117" y="509270"/>
              <a:ext cx="16606821"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6" name="Freeform 6"/>
          <p:cNvSpPr/>
          <p:nvPr/>
        </p:nvSpPr>
        <p:spPr>
          <a:xfrm>
            <a:off x="2026869" y="3861849"/>
            <a:ext cx="14234261" cy="4910820"/>
          </a:xfrm>
          <a:custGeom>
            <a:avLst/>
            <a:gdLst/>
            <a:ahLst/>
            <a:cxnLst/>
            <a:rect l="l" t="t" r="r" b="b"/>
            <a:pathLst>
              <a:path w="14234261" h="4910820">
                <a:moveTo>
                  <a:pt x="0" y="0"/>
                </a:moveTo>
                <a:lnTo>
                  <a:pt x="14234262" y="0"/>
                </a:lnTo>
                <a:lnTo>
                  <a:pt x="14234262" y="4910820"/>
                </a:lnTo>
                <a:lnTo>
                  <a:pt x="0" y="4910820"/>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1867870" y="1636173"/>
            <a:ext cx="14552259" cy="1768476"/>
            <a:chOff x="0" y="0"/>
            <a:chExt cx="19403012" cy="2357967"/>
          </a:xfrm>
        </p:grpSpPr>
        <p:sp>
          <p:nvSpPr>
            <p:cNvPr id="8" name="TextBox 8"/>
            <p:cNvSpPr txBox="1"/>
            <p:nvPr/>
          </p:nvSpPr>
          <p:spPr>
            <a:xfrm>
              <a:off x="0" y="-57150"/>
              <a:ext cx="19403012" cy="698077"/>
            </a:xfrm>
            <a:prstGeom prst="rect">
              <a:avLst/>
            </a:prstGeom>
          </p:spPr>
          <p:txBody>
            <a:bodyPr lIns="0" tIns="0" rIns="0" bIns="0" rtlCol="0" anchor="t">
              <a:spAutoFit/>
            </a:bodyPr>
            <a:lstStyle/>
            <a:p>
              <a:pPr algn="ctr">
                <a:lnSpc>
                  <a:spcPts val="4479"/>
                </a:lnSpc>
              </a:pPr>
              <a:r>
                <a:rPr lang="en-US" sz="3199" b="1">
                  <a:solidFill>
                    <a:srgbClr val="000000"/>
                  </a:solidFill>
                  <a:latin typeface="Canva Sans Bold"/>
                  <a:ea typeface="Canva Sans Bold"/>
                  <a:cs typeface="Canva Sans Bold"/>
                  <a:sym typeface="Canva Sans Bold"/>
                </a:rPr>
                <a:t>Brand Logo for Entry Point &amp; Launcher</a:t>
              </a:r>
            </a:p>
          </p:txBody>
        </p:sp>
        <p:sp>
          <p:nvSpPr>
            <p:cNvPr id="9" name="TextBox 9"/>
            <p:cNvSpPr txBox="1"/>
            <p:nvPr/>
          </p:nvSpPr>
          <p:spPr>
            <a:xfrm>
              <a:off x="0" y="704427"/>
              <a:ext cx="19403012" cy="515620"/>
            </a:xfrm>
            <a:prstGeom prst="rect">
              <a:avLst/>
            </a:prstGeom>
          </p:spPr>
          <p:txBody>
            <a:bodyPr lIns="0" tIns="0" rIns="0" bIns="0" rtlCol="0" anchor="t">
              <a:spAutoFit/>
            </a:bodyPr>
            <a:lstStyle/>
            <a:p>
              <a:pPr algn="ctr">
                <a:lnSpc>
                  <a:spcPts val="3359"/>
                </a:lnSpc>
              </a:pPr>
              <a:r>
                <a:rPr lang="en-US" sz="2400">
                  <a:solidFill>
                    <a:srgbClr val="545454"/>
                  </a:solidFill>
                  <a:latin typeface="Canva Sans"/>
                  <a:ea typeface="Canva Sans"/>
                  <a:cs typeface="Canva Sans"/>
                  <a:sym typeface="Canva Sans"/>
                </a:rPr>
                <a:t>Logo will be placed on the All Services page. Ensure it matches the logo when you onboard DANA.</a:t>
              </a:r>
            </a:p>
          </p:txBody>
        </p:sp>
        <p:sp>
          <p:nvSpPr>
            <p:cNvPr id="10" name="TextBox 10"/>
            <p:cNvSpPr txBox="1"/>
            <p:nvPr/>
          </p:nvSpPr>
          <p:spPr>
            <a:xfrm>
              <a:off x="0" y="1283547"/>
              <a:ext cx="19403012" cy="1074420"/>
            </a:xfrm>
            <a:prstGeom prst="rect">
              <a:avLst/>
            </a:prstGeom>
          </p:spPr>
          <p:txBody>
            <a:bodyPr lIns="0" tIns="0" rIns="0" bIns="0" rtlCol="0" anchor="t">
              <a:spAutoFit/>
            </a:bodyPr>
            <a:lstStyle/>
            <a:p>
              <a:pPr algn="ctr">
                <a:lnSpc>
                  <a:spcPts val="3359"/>
                </a:lnSpc>
              </a:pPr>
              <a:r>
                <a:rPr lang="en-US" sz="2400">
                  <a:solidFill>
                    <a:srgbClr val="545454"/>
                  </a:solidFill>
                  <a:latin typeface="Canva Sans"/>
                  <a:ea typeface="Canva Sans"/>
                  <a:cs typeface="Canva Sans"/>
                  <a:sym typeface="Canva Sans"/>
                </a:rPr>
                <a:t>Please provide logos for the Entry Point and Launcher as per the guidelines below. For All Services entry point, use a logo icon for better visibility in small sizes.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454523" y="453168"/>
            <a:ext cx="17378954" cy="725805"/>
            <a:chOff x="0" y="0"/>
            <a:chExt cx="23171938" cy="967740"/>
          </a:xfrm>
        </p:grpSpPr>
        <p:sp>
          <p:nvSpPr>
            <p:cNvPr id="4" name="TextBox 4"/>
            <p:cNvSpPr txBox="1"/>
            <p:nvPr/>
          </p:nvSpPr>
          <p:spPr>
            <a:xfrm>
              <a:off x="0" y="-85725"/>
              <a:ext cx="6201683" cy="1053465"/>
            </a:xfrm>
            <a:prstGeom prst="rect">
              <a:avLst/>
            </a:prstGeom>
          </p:spPr>
          <p:txBody>
            <a:bodyPr lIns="0" tIns="0" rIns="0" bIns="0" rtlCol="0" anchor="t">
              <a:spAutoFit/>
            </a:bodyPr>
            <a:lstStyle/>
            <a:p>
              <a:pPr algn="l">
                <a:lnSpc>
                  <a:spcPts val="6719"/>
                </a:lnSpc>
              </a:pPr>
              <a:r>
                <a:rPr lang="en-US" sz="4800" b="1">
                  <a:solidFill>
                    <a:srgbClr val="000000"/>
                  </a:solidFill>
                  <a:latin typeface="Canva Sans Bold"/>
                  <a:ea typeface="Canva Sans Bold"/>
                  <a:cs typeface="Canva Sans Bold"/>
                  <a:sym typeface="Canva Sans Bold"/>
                </a:rPr>
                <a:t>Design Handoff</a:t>
              </a:r>
            </a:p>
          </p:txBody>
        </p:sp>
        <p:sp>
          <p:nvSpPr>
            <p:cNvPr id="5" name="AutoShape 5"/>
            <p:cNvSpPr/>
            <p:nvPr/>
          </p:nvSpPr>
          <p:spPr>
            <a:xfrm flipV="1">
              <a:off x="6565117" y="509270"/>
              <a:ext cx="16606821"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6" name="Freeform 6"/>
          <p:cNvSpPr/>
          <p:nvPr/>
        </p:nvSpPr>
        <p:spPr>
          <a:xfrm>
            <a:off x="1186095" y="1643353"/>
            <a:ext cx="15915810" cy="6366324"/>
          </a:xfrm>
          <a:custGeom>
            <a:avLst/>
            <a:gdLst/>
            <a:ahLst/>
            <a:cxnLst/>
            <a:rect l="l" t="t" r="r" b="b"/>
            <a:pathLst>
              <a:path w="15915810" h="6366324">
                <a:moveTo>
                  <a:pt x="0" y="0"/>
                </a:moveTo>
                <a:lnTo>
                  <a:pt x="15915810" y="0"/>
                </a:lnTo>
                <a:lnTo>
                  <a:pt x="15915810" y="6366324"/>
                </a:lnTo>
                <a:lnTo>
                  <a:pt x="0" y="636632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TextBox 3"/>
          <p:cNvSpPr txBox="1"/>
          <p:nvPr/>
        </p:nvSpPr>
        <p:spPr>
          <a:xfrm>
            <a:off x="1028700" y="2739036"/>
            <a:ext cx="7203393" cy="662237"/>
          </a:xfrm>
          <a:prstGeom prst="rect">
            <a:avLst/>
          </a:prstGeom>
        </p:spPr>
        <p:txBody>
          <a:bodyPr lIns="0" tIns="0" rIns="0" bIns="0" rtlCol="0" anchor="t">
            <a:spAutoFit/>
          </a:bodyPr>
          <a:lstStyle/>
          <a:p>
            <a:pPr algn="l">
              <a:lnSpc>
                <a:spcPts val="4530"/>
              </a:lnSpc>
            </a:pPr>
            <a:r>
              <a:rPr lang="en-US" sz="5808" spc="-458">
                <a:solidFill>
                  <a:srgbClr val="000000"/>
                </a:solidFill>
                <a:latin typeface="Archivo Black"/>
                <a:ea typeface="Archivo Black"/>
                <a:cs typeface="Archivo Black"/>
                <a:sym typeface="Archivo Black"/>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aphicFrame>
        <p:nvGraphicFramePr>
          <p:cNvPr id="3" name="Table 3"/>
          <p:cNvGraphicFramePr>
            <a:graphicFrameLocks noGrp="1"/>
          </p:cNvGraphicFramePr>
          <p:nvPr/>
        </p:nvGraphicFramePr>
        <p:xfrm>
          <a:off x="10199594" y="3905250"/>
          <a:ext cx="5891416" cy="2730500"/>
        </p:xfrm>
        <a:graphic>
          <a:graphicData uri="http://schemas.openxmlformats.org/drawingml/2006/table">
            <a:tbl>
              <a:tblPr/>
              <a:tblGrid>
                <a:gridCol w="866395">
                  <a:extLst>
                    <a:ext uri="{9D8B030D-6E8A-4147-A177-3AD203B41FA5}">
                      <a16:colId xmlns:a16="http://schemas.microsoft.com/office/drawing/2014/main" val="20000"/>
                    </a:ext>
                  </a:extLst>
                </a:gridCol>
                <a:gridCol w="5025021">
                  <a:extLst>
                    <a:ext uri="{9D8B030D-6E8A-4147-A177-3AD203B41FA5}">
                      <a16:colId xmlns:a16="http://schemas.microsoft.com/office/drawing/2014/main" val="20001"/>
                    </a:ext>
                  </a:extLst>
                </a:gridCol>
              </a:tblGrid>
              <a:tr h="825500">
                <a:tc>
                  <a:txBody>
                    <a:bodyPr/>
                    <a:lstStyle/>
                    <a:p>
                      <a:pPr algn="l">
                        <a:lnSpc>
                          <a:spcPts val="2799"/>
                        </a:lnSpc>
                        <a:defRPr/>
                      </a:pPr>
                      <a:r>
                        <a:rPr lang="en-US" sz="1999" b="1">
                          <a:solidFill>
                            <a:srgbClr val="000000"/>
                          </a:solidFill>
                          <a:latin typeface="Garet Bold"/>
                          <a:ea typeface="Garet Bold"/>
                          <a:cs typeface="Garet Bold"/>
                          <a:sym typeface="Garet Bold"/>
                        </a:rPr>
                        <a:t>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Mini Program Lifecycle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5500">
                <a:tc>
                  <a:txBody>
                    <a:bodyPr/>
                    <a:lstStyle/>
                    <a:p>
                      <a:pPr algn="l">
                        <a:lnSpc>
                          <a:spcPts val="2799"/>
                        </a:lnSpc>
                        <a:defRPr/>
                      </a:pPr>
                      <a:r>
                        <a:rPr lang="en-US" sz="1999" b="1">
                          <a:solidFill>
                            <a:srgbClr val="000000"/>
                          </a:solidFill>
                          <a:latin typeface="Garet Bold"/>
                          <a:ea typeface="Garet Bold"/>
                          <a:cs typeface="Garet Bold"/>
                          <a:sym typeface="Garet Bold"/>
                        </a:rPr>
                        <a:t>02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Tech Guideline (Frontend &amp; Backend)</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5500">
                <a:tc>
                  <a:txBody>
                    <a:bodyPr/>
                    <a:lstStyle/>
                    <a:p>
                      <a:pPr algn="l">
                        <a:lnSpc>
                          <a:spcPts val="2799"/>
                        </a:lnSpc>
                        <a:defRPr/>
                      </a:pPr>
                      <a:r>
                        <a:rPr lang="en-US" sz="1999" b="1">
                          <a:solidFill>
                            <a:srgbClr val="000000"/>
                          </a:solidFill>
                          <a:latin typeface="Garet Bold"/>
                          <a:ea typeface="Garet Bold"/>
                          <a:cs typeface="Garet Bold"/>
                          <a:sym typeface="Garet Bold"/>
                        </a:rPr>
                        <a:t>03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UI Guideline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Freeform 4"/>
          <p:cNvSpPr/>
          <p:nvPr/>
        </p:nvSpPr>
        <p:spPr>
          <a:xfrm>
            <a:off x="-706637" y="1559650"/>
            <a:ext cx="9125543" cy="7167700"/>
          </a:xfrm>
          <a:custGeom>
            <a:avLst/>
            <a:gdLst/>
            <a:ahLst/>
            <a:cxnLst/>
            <a:rect l="l" t="t" r="r" b="b"/>
            <a:pathLst>
              <a:path w="9125543" h="7167700">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799313" y="0"/>
            <a:ext cx="3488687" cy="1198840"/>
          </a:xfrm>
          <a:custGeom>
            <a:avLst/>
            <a:gdLst/>
            <a:ahLst/>
            <a:cxnLst/>
            <a:rect l="l" t="t" r="r" b="b"/>
            <a:pathLst>
              <a:path w="3488687" h="1198840">
                <a:moveTo>
                  <a:pt x="0" y="0"/>
                </a:moveTo>
                <a:lnTo>
                  <a:pt x="3488687" y="0"/>
                </a:lnTo>
                <a:lnTo>
                  <a:pt x="3488687" y="1198840"/>
                </a:lnTo>
                <a:lnTo>
                  <a:pt x="0" y="1198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604641" y="2439692"/>
            <a:ext cx="6531462" cy="785704"/>
          </a:xfrm>
          <a:prstGeom prst="rect">
            <a:avLst/>
          </a:prstGeom>
        </p:spPr>
        <p:txBody>
          <a:bodyPr lIns="0" tIns="0" rIns="0" bIns="0" rtlCol="0" anchor="t">
            <a:spAutoFit/>
          </a:bodyPr>
          <a:lstStyle/>
          <a:p>
            <a:pPr marL="0" lvl="0" indent="0" algn="just">
              <a:lnSpc>
                <a:spcPts val="5808"/>
              </a:lnSpc>
              <a:spcBef>
                <a:spcPct val="0"/>
              </a:spcBef>
            </a:pPr>
            <a:r>
              <a:rPr lang="en-US" sz="5808" spc="-458">
                <a:solidFill>
                  <a:srgbClr val="FFFFFF"/>
                </a:solidFill>
                <a:latin typeface="Archivo Black"/>
                <a:ea typeface="Archivo Black"/>
                <a:cs typeface="Archivo Black"/>
                <a:sym typeface="Archivo Black"/>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1827428" y="7565973"/>
            <a:ext cx="11990606" cy="1692327"/>
            <a:chOff x="0" y="0"/>
            <a:chExt cx="3158093" cy="445684"/>
          </a:xfrm>
        </p:grpSpPr>
        <p:sp>
          <p:nvSpPr>
            <p:cNvPr id="4" name="Freeform 4"/>
            <p:cNvSpPr/>
            <p:nvPr/>
          </p:nvSpPr>
          <p:spPr>
            <a:xfrm>
              <a:off x="0" y="0"/>
              <a:ext cx="3158093" cy="445684"/>
            </a:xfrm>
            <a:custGeom>
              <a:avLst/>
              <a:gdLst/>
              <a:ahLst/>
              <a:cxnLst/>
              <a:rect l="l" t="t" r="r" b="b"/>
              <a:pathLst>
                <a:path w="3158093" h="445684">
                  <a:moveTo>
                    <a:pt x="3158093" y="15496"/>
                  </a:moveTo>
                  <a:lnTo>
                    <a:pt x="3158093" y="430189"/>
                  </a:lnTo>
                  <a:cubicBezTo>
                    <a:pt x="3158093" y="438747"/>
                    <a:pt x="3151155" y="445684"/>
                    <a:pt x="3142597" y="445684"/>
                  </a:cubicBezTo>
                  <a:lnTo>
                    <a:pt x="15496" y="445684"/>
                  </a:lnTo>
                  <a:cubicBezTo>
                    <a:pt x="11386" y="445684"/>
                    <a:pt x="7445" y="444052"/>
                    <a:pt x="4539" y="441146"/>
                  </a:cubicBezTo>
                  <a:cubicBezTo>
                    <a:pt x="1633" y="438240"/>
                    <a:pt x="0" y="434298"/>
                    <a:pt x="0" y="430189"/>
                  </a:cubicBezTo>
                  <a:lnTo>
                    <a:pt x="0" y="15496"/>
                  </a:lnTo>
                  <a:cubicBezTo>
                    <a:pt x="0" y="6938"/>
                    <a:pt x="6938" y="0"/>
                    <a:pt x="15496" y="0"/>
                  </a:cubicBezTo>
                  <a:lnTo>
                    <a:pt x="3142597" y="0"/>
                  </a:lnTo>
                  <a:cubicBezTo>
                    <a:pt x="3146707" y="0"/>
                    <a:pt x="3150648" y="1633"/>
                    <a:pt x="3153554" y="4539"/>
                  </a:cubicBezTo>
                  <a:cubicBezTo>
                    <a:pt x="3156460" y="7445"/>
                    <a:pt x="3158093" y="11386"/>
                    <a:pt x="3158093" y="15496"/>
                  </a:cubicBezTo>
                  <a:close/>
                </a:path>
              </a:pathLst>
            </a:custGeom>
            <a:solidFill>
              <a:srgbClr val="000000">
                <a:alpha val="0"/>
              </a:srgbClr>
            </a:solidFill>
            <a:ln w="38100" cap="rnd">
              <a:solidFill>
                <a:srgbClr val="118EE9"/>
              </a:solidFill>
              <a:prstDash val="solid"/>
              <a:round/>
            </a:ln>
          </p:spPr>
          <p:txBody>
            <a:bodyPr/>
            <a:lstStyle/>
            <a:p>
              <a:endParaRPr lang="en-US"/>
            </a:p>
          </p:txBody>
        </p:sp>
        <p:sp>
          <p:nvSpPr>
            <p:cNvPr id="5" name="TextBox 5"/>
            <p:cNvSpPr txBox="1"/>
            <p:nvPr/>
          </p:nvSpPr>
          <p:spPr>
            <a:xfrm>
              <a:off x="0" y="-28575"/>
              <a:ext cx="3158093" cy="474259"/>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6017030" y="7136039"/>
            <a:ext cx="3611402" cy="896875"/>
            <a:chOff x="0" y="0"/>
            <a:chExt cx="2507901" cy="622825"/>
          </a:xfrm>
        </p:grpSpPr>
        <p:sp>
          <p:nvSpPr>
            <p:cNvPr id="7" name="Freeform 7"/>
            <p:cNvSpPr/>
            <p:nvPr/>
          </p:nvSpPr>
          <p:spPr>
            <a:xfrm>
              <a:off x="0" y="0"/>
              <a:ext cx="2507901" cy="622825"/>
            </a:xfrm>
            <a:custGeom>
              <a:avLst/>
              <a:gdLst/>
              <a:ahLst/>
              <a:cxnLst/>
              <a:rect l="l" t="t" r="r" b="b"/>
              <a:pathLst>
                <a:path w="2507901" h="622825">
                  <a:moveTo>
                    <a:pt x="10719" y="0"/>
                  </a:moveTo>
                  <a:lnTo>
                    <a:pt x="2497182" y="0"/>
                  </a:lnTo>
                  <a:cubicBezTo>
                    <a:pt x="2503102" y="0"/>
                    <a:pt x="2507901" y="4799"/>
                    <a:pt x="2507901" y="10719"/>
                  </a:cubicBezTo>
                  <a:lnTo>
                    <a:pt x="2507901" y="612107"/>
                  </a:lnTo>
                  <a:cubicBezTo>
                    <a:pt x="2507901" y="618026"/>
                    <a:pt x="2503102" y="622825"/>
                    <a:pt x="2497182" y="622825"/>
                  </a:cubicBezTo>
                  <a:lnTo>
                    <a:pt x="10719" y="622825"/>
                  </a:lnTo>
                  <a:cubicBezTo>
                    <a:pt x="4799" y="622825"/>
                    <a:pt x="0" y="618026"/>
                    <a:pt x="0" y="612107"/>
                  </a:cubicBezTo>
                  <a:lnTo>
                    <a:pt x="0" y="10719"/>
                  </a:lnTo>
                  <a:cubicBezTo>
                    <a:pt x="0" y="4799"/>
                    <a:pt x="4799" y="0"/>
                    <a:pt x="10719" y="0"/>
                  </a:cubicBezTo>
                  <a:close/>
                </a:path>
              </a:pathLst>
            </a:custGeom>
            <a:solidFill>
              <a:srgbClr val="118EE9"/>
            </a:solidFill>
            <a:ln w="19050" cap="sq">
              <a:solidFill>
                <a:srgbClr val="118EE9"/>
              </a:solidFill>
              <a:prstDash val="solid"/>
              <a:miter/>
            </a:ln>
          </p:spPr>
          <p:txBody>
            <a:bodyPr/>
            <a:lstStyle/>
            <a:p>
              <a:endParaRPr lang="en-US"/>
            </a:p>
          </p:txBody>
        </p:sp>
        <p:sp>
          <p:nvSpPr>
            <p:cNvPr id="8" name="TextBox 8"/>
            <p:cNvSpPr txBox="1"/>
            <p:nvPr/>
          </p:nvSpPr>
          <p:spPr>
            <a:xfrm>
              <a:off x="0" y="-47625"/>
              <a:ext cx="2507901" cy="670450"/>
            </a:xfrm>
            <a:prstGeom prst="rect">
              <a:avLst/>
            </a:prstGeom>
          </p:spPr>
          <p:txBody>
            <a:bodyPr lIns="27562" tIns="27562" rIns="27562" bIns="27562" rtlCol="0" anchor="ctr"/>
            <a:lstStyle/>
            <a:p>
              <a:pPr algn="ctr">
                <a:lnSpc>
                  <a:spcPts val="2800"/>
                </a:lnSpc>
                <a:spcBef>
                  <a:spcPct val="0"/>
                </a:spcBef>
              </a:pPr>
              <a:r>
                <a:rPr lang="en-US" sz="2000" b="1">
                  <a:solidFill>
                    <a:srgbClr val="FFFFFF"/>
                  </a:solidFill>
                  <a:latin typeface="Canva Sans Bold"/>
                  <a:ea typeface="Canva Sans Bold"/>
                  <a:cs typeface="Canva Sans Bold"/>
                  <a:sym typeface="Canva Sans Bold"/>
                </a:rPr>
                <a:t>Review &amp; Release</a:t>
              </a:r>
            </a:p>
          </p:txBody>
        </p:sp>
      </p:grpSp>
      <p:grpSp>
        <p:nvGrpSpPr>
          <p:cNvPr id="9" name="Group 9"/>
          <p:cNvGrpSpPr/>
          <p:nvPr/>
        </p:nvGrpSpPr>
        <p:grpSpPr>
          <a:xfrm>
            <a:off x="1932475" y="2278664"/>
            <a:ext cx="11780512" cy="1732428"/>
            <a:chOff x="0" y="0"/>
            <a:chExt cx="3102758" cy="456245"/>
          </a:xfrm>
        </p:grpSpPr>
        <p:sp>
          <p:nvSpPr>
            <p:cNvPr id="10" name="Freeform 10"/>
            <p:cNvSpPr/>
            <p:nvPr/>
          </p:nvSpPr>
          <p:spPr>
            <a:xfrm>
              <a:off x="0" y="0"/>
              <a:ext cx="3102758" cy="456245"/>
            </a:xfrm>
            <a:custGeom>
              <a:avLst/>
              <a:gdLst/>
              <a:ahLst/>
              <a:cxnLst/>
              <a:rect l="l" t="t" r="r" b="b"/>
              <a:pathLst>
                <a:path w="3102758" h="456245">
                  <a:moveTo>
                    <a:pt x="3102758" y="15772"/>
                  </a:moveTo>
                  <a:lnTo>
                    <a:pt x="3102758" y="440473"/>
                  </a:lnTo>
                  <a:cubicBezTo>
                    <a:pt x="3102758" y="449184"/>
                    <a:pt x="3095697" y="456245"/>
                    <a:pt x="3086986" y="456245"/>
                  </a:cubicBezTo>
                  <a:lnTo>
                    <a:pt x="15772" y="456245"/>
                  </a:lnTo>
                  <a:cubicBezTo>
                    <a:pt x="7062" y="456245"/>
                    <a:pt x="0" y="449184"/>
                    <a:pt x="0" y="440473"/>
                  </a:cubicBezTo>
                  <a:lnTo>
                    <a:pt x="0" y="15772"/>
                  </a:lnTo>
                  <a:cubicBezTo>
                    <a:pt x="0" y="7062"/>
                    <a:pt x="7062" y="0"/>
                    <a:pt x="15772" y="0"/>
                  </a:cubicBezTo>
                  <a:lnTo>
                    <a:pt x="3086986" y="0"/>
                  </a:lnTo>
                  <a:cubicBezTo>
                    <a:pt x="3095697" y="0"/>
                    <a:pt x="3102758" y="7062"/>
                    <a:pt x="3102758" y="15772"/>
                  </a:cubicBezTo>
                  <a:close/>
                </a:path>
              </a:pathLst>
            </a:custGeom>
            <a:solidFill>
              <a:srgbClr val="000000">
                <a:alpha val="0"/>
              </a:srgbClr>
            </a:solidFill>
            <a:ln w="38100" cap="rnd">
              <a:solidFill>
                <a:srgbClr val="118EE9"/>
              </a:solidFill>
              <a:prstDash val="solid"/>
              <a:round/>
            </a:ln>
          </p:spPr>
          <p:txBody>
            <a:bodyPr/>
            <a:lstStyle/>
            <a:p>
              <a:endParaRPr lang="en-US"/>
            </a:p>
          </p:txBody>
        </p:sp>
        <p:sp>
          <p:nvSpPr>
            <p:cNvPr id="11" name="TextBox 11"/>
            <p:cNvSpPr txBox="1"/>
            <p:nvPr/>
          </p:nvSpPr>
          <p:spPr>
            <a:xfrm>
              <a:off x="0" y="-28575"/>
              <a:ext cx="3102758" cy="484820"/>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a:off x="2136799" y="2955701"/>
            <a:ext cx="2289291" cy="822806"/>
            <a:chOff x="0" y="0"/>
            <a:chExt cx="968122" cy="347958"/>
          </a:xfrm>
        </p:grpSpPr>
        <p:sp>
          <p:nvSpPr>
            <p:cNvPr id="13" name="Freeform 13"/>
            <p:cNvSpPr/>
            <p:nvPr/>
          </p:nvSpPr>
          <p:spPr>
            <a:xfrm>
              <a:off x="0" y="0"/>
              <a:ext cx="968122" cy="347958"/>
            </a:xfrm>
            <a:custGeom>
              <a:avLst/>
              <a:gdLst/>
              <a:ahLst/>
              <a:cxnLst/>
              <a:rect l="l" t="t" r="r" b="b"/>
              <a:pathLst>
                <a:path w="968122" h="347958">
                  <a:moveTo>
                    <a:pt x="94690" y="0"/>
                  </a:moveTo>
                  <a:lnTo>
                    <a:pt x="873432" y="0"/>
                  </a:lnTo>
                  <a:cubicBezTo>
                    <a:pt x="898545" y="0"/>
                    <a:pt x="922630" y="9976"/>
                    <a:pt x="940388" y="27734"/>
                  </a:cubicBezTo>
                  <a:cubicBezTo>
                    <a:pt x="958146" y="45492"/>
                    <a:pt x="968122" y="69577"/>
                    <a:pt x="968122" y="94690"/>
                  </a:cubicBezTo>
                  <a:lnTo>
                    <a:pt x="968122" y="253268"/>
                  </a:lnTo>
                  <a:cubicBezTo>
                    <a:pt x="968122" y="278381"/>
                    <a:pt x="958146" y="302466"/>
                    <a:pt x="940388" y="320224"/>
                  </a:cubicBezTo>
                  <a:cubicBezTo>
                    <a:pt x="922630" y="337982"/>
                    <a:pt x="898545" y="347958"/>
                    <a:pt x="873432" y="347958"/>
                  </a:cubicBezTo>
                  <a:lnTo>
                    <a:pt x="94690" y="347958"/>
                  </a:lnTo>
                  <a:cubicBezTo>
                    <a:pt x="42394" y="347958"/>
                    <a:pt x="0" y="305564"/>
                    <a:pt x="0" y="253268"/>
                  </a:cubicBezTo>
                  <a:lnTo>
                    <a:pt x="0" y="94690"/>
                  </a:lnTo>
                  <a:cubicBezTo>
                    <a:pt x="0" y="69577"/>
                    <a:pt x="9976" y="45492"/>
                    <a:pt x="27734" y="27734"/>
                  </a:cubicBezTo>
                  <a:cubicBezTo>
                    <a:pt x="45492" y="9976"/>
                    <a:pt x="69577" y="0"/>
                    <a:pt x="94690" y="0"/>
                  </a:cubicBezTo>
                  <a:close/>
                </a:path>
              </a:pathLst>
            </a:custGeom>
            <a:solidFill>
              <a:srgbClr val="FFFFFF"/>
            </a:solidFill>
            <a:ln w="19050" cap="rnd">
              <a:solidFill>
                <a:srgbClr val="118EE9"/>
              </a:solidFill>
              <a:prstDash val="solid"/>
              <a:round/>
            </a:ln>
          </p:spPr>
          <p:txBody>
            <a:bodyPr/>
            <a:lstStyle/>
            <a:p>
              <a:endParaRPr lang="en-US"/>
            </a:p>
          </p:txBody>
        </p:sp>
        <p:sp>
          <p:nvSpPr>
            <p:cNvPr id="14" name="TextBox 14"/>
            <p:cNvSpPr txBox="1"/>
            <p:nvPr/>
          </p:nvSpPr>
          <p:spPr>
            <a:xfrm>
              <a:off x="0" y="-28575"/>
              <a:ext cx="968122"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Apply for an account</a:t>
              </a:r>
            </a:p>
          </p:txBody>
        </p:sp>
      </p:grpSp>
      <p:grpSp>
        <p:nvGrpSpPr>
          <p:cNvPr id="15" name="Group 15"/>
          <p:cNvGrpSpPr/>
          <p:nvPr/>
        </p:nvGrpSpPr>
        <p:grpSpPr>
          <a:xfrm>
            <a:off x="4886683" y="2955701"/>
            <a:ext cx="2574575" cy="822806"/>
            <a:chOff x="0" y="0"/>
            <a:chExt cx="1088766" cy="347958"/>
          </a:xfrm>
        </p:grpSpPr>
        <p:sp>
          <p:nvSpPr>
            <p:cNvPr id="16" name="Freeform 16"/>
            <p:cNvSpPr/>
            <p:nvPr/>
          </p:nvSpPr>
          <p:spPr>
            <a:xfrm>
              <a:off x="0" y="0"/>
              <a:ext cx="1088766" cy="347958"/>
            </a:xfrm>
            <a:custGeom>
              <a:avLst/>
              <a:gdLst/>
              <a:ahLst/>
              <a:cxnLst/>
              <a:rect l="l" t="t" r="r" b="b"/>
              <a:pathLst>
                <a:path w="1088766" h="347958">
                  <a:moveTo>
                    <a:pt x="84198" y="0"/>
                  </a:moveTo>
                  <a:lnTo>
                    <a:pt x="1004568" y="0"/>
                  </a:lnTo>
                  <a:cubicBezTo>
                    <a:pt x="1026899" y="0"/>
                    <a:pt x="1048315" y="8871"/>
                    <a:pt x="1064105" y="24661"/>
                  </a:cubicBezTo>
                  <a:cubicBezTo>
                    <a:pt x="1079895" y="40451"/>
                    <a:pt x="1088766" y="61867"/>
                    <a:pt x="1088766" y="84198"/>
                  </a:cubicBezTo>
                  <a:lnTo>
                    <a:pt x="1088766" y="263760"/>
                  </a:lnTo>
                  <a:cubicBezTo>
                    <a:pt x="1088766" y="286091"/>
                    <a:pt x="1079895" y="307507"/>
                    <a:pt x="1064105" y="323297"/>
                  </a:cubicBezTo>
                  <a:cubicBezTo>
                    <a:pt x="1048315" y="339087"/>
                    <a:pt x="1026899" y="347958"/>
                    <a:pt x="1004568" y="347958"/>
                  </a:cubicBezTo>
                  <a:lnTo>
                    <a:pt x="84198" y="347958"/>
                  </a:lnTo>
                  <a:cubicBezTo>
                    <a:pt x="37697" y="347958"/>
                    <a:pt x="0" y="310261"/>
                    <a:pt x="0" y="263760"/>
                  </a:cubicBezTo>
                  <a:lnTo>
                    <a:pt x="0" y="84198"/>
                  </a:lnTo>
                  <a:cubicBezTo>
                    <a:pt x="0" y="61867"/>
                    <a:pt x="8871" y="40451"/>
                    <a:pt x="24661" y="24661"/>
                  </a:cubicBezTo>
                  <a:cubicBezTo>
                    <a:pt x="40451" y="8871"/>
                    <a:pt x="61867" y="0"/>
                    <a:pt x="84198" y="0"/>
                  </a:cubicBezTo>
                  <a:close/>
                </a:path>
              </a:pathLst>
            </a:custGeom>
            <a:solidFill>
              <a:srgbClr val="FFFFFF"/>
            </a:solidFill>
            <a:ln w="19050" cap="rnd">
              <a:solidFill>
                <a:srgbClr val="118EE9"/>
              </a:solidFill>
              <a:prstDash val="solid"/>
              <a:round/>
            </a:ln>
          </p:spPr>
          <p:txBody>
            <a:bodyPr/>
            <a:lstStyle/>
            <a:p>
              <a:endParaRPr lang="en-US"/>
            </a:p>
          </p:txBody>
        </p:sp>
        <p:sp>
          <p:nvSpPr>
            <p:cNvPr id="17" name="TextBox 17"/>
            <p:cNvSpPr txBox="1"/>
            <p:nvPr/>
          </p:nvSpPr>
          <p:spPr>
            <a:xfrm>
              <a:off x="0" y="-28575"/>
              <a:ext cx="1088766"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Onboarding approval</a:t>
              </a:r>
            </a:p>
          </p:txBody>
        </p:sp>
      </p:grpSp>
      <p:grpSp>
        <p:nvGrpSpPr>
          <p:cNvPr id="18" name="Group 18"/>
          <p:cNvGrpSpPr/>
          <p:nvPr/>
        </p:nvGrpSpPr>
        <p:grpSpPr>
          <a:xfrm>
            <a:off x="7918457" y="2955701"/>
            <a:ext cx="2604661" cy="822806"/>
            <a:chOff x="0" y="0"/>
            <a:chExt cx="1101489" cy="347958"/>
          </a:xfrm>
        </p:grpSpPr>
        <p:sp>
          <p:nvSpPr>
            <p:cNvPr id="19" name="Freeform 19"/>
            <p:cNvSpPr/>
            <p:nvPr/>
          </p:nvSpPr>
          <p:spPr>
            <a:xfrm>
              <a:off x="0" y="0"/>
              <a:ext cx="1101489" cy="347958"/>
            </a:xfrm>
            <a:custGeom>
              <a:avLst/>
              <a:gdLst/>
              <a:ahLst/>
              <a:cxnLst/>
              <a:rect l="l" t="t" r="r" b="b"/>
              <a:pathLst>
                <a:path w="1101489" h="347958">
                  <a:moveTo>
                    <a:pt x="83225" y="0"/>
                  </a:moveTo>
                  <a:lnTo>
                    <a:pt x="1018264" y="0"/>
                  </a:lnTo>
                  <a:cubicBezTo>
                    <a:pt x="1064228" y="0"/>
                    <a:pt x="1101489" y="37261"/>
                    <a:pt x="1101489" y="83225"/>
                  </a:cubicBezTo>
                  <a:lnTo>
                    <a:pt x="1101489" y="264733"/>
                  </a:lnTo>
                  <a:cubicBezTo>
                    <a:pt x="1101489" y="286805"/>
                    <a:pt x="1092721" y="307974"/>
                    <a:pt x="1077113" y="323582"/>
                  </a:cubicBezTo>
                  <a:cubicBezTo>
                    <a:pt x="1061505" y="339190"/>
                    <a:pt x="1040337" y="347958"/>
                    <a:pt x="1018264" y="347958"/>
                  </a:cubicBezTo>
                  <a:lnTo>
                    <a:pt x="83225" y="347958"/>
                  </a:lnTo>
                  <a:cubicBezTo>
                    <a:pt x="37261" y="347958"/>
                    <a:pt x="0" y="310697"/>
                    <a:pt x="0" y="264733"/>
                  </a:cubicBezTo>
                  <a:lnTo>
                    <a:pt x="0" y="83225"/>
                  </a:lnTo>
                  <a:cubicBezTo>
                    <a:pt x="0" y="61153"/>
                    <a:pt x="8768" y="39984"/>
                    <a:pt x="24376" y="24376"/>
                  </a:cubicBezTo>
                  <a:cubicBezTo>
                    <a:pt x="39984" y="8768"/>
                    <a:pt x="61153" y="0"/>
                    <a:pt x="83225" y="0"/>
                  </a:cubicBezTo>
                  <a:close/>
                </a:path>
              </a:pathLst>
            </a:custGeom>
            <a:solidFill>
              <a:srgbClr val="FFFFFF"/>
            </a:solidFill>
            <a:ln w="19050" cap="rnd">
              <a:solidFill>
                <a:srgbClr val="118EE9"/>
              </a:solidFill>
              <a:prstDash val="solid"/>
              <a:round/>
            </a:ln>
          </p:spPr>
          <p:txBody>
            <a:bodyPr/>
            <a:lstStyle/>
            <a:p>
              <a:endParaRPr lang="en-US"/>
            </a:p>
          </p:txBody>
        </p:sp>
        <p:sp>
          <p:nvSpPr>
            <p:cNvPr id="20" name="TextBox 20"/>
            <p:cNvSpPr txBox="1"/>
            <p:nvPr/>
          </p:nvSpPr>
          <p:spPr>
            <a:xfrm>
              <a:off x="0" y="-28575"/>
              <a:ext cx="1101489"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Install Mini Program IDE</a:t>
              </a:r>
            </a:p>
          </p:txBody>
        </p:sp>
      </p:grpSp>
      <p:grpSp>
        <p:nvGrpSpPr>
          <p:cNvPr id="21" name="Group 21"/>
          <p:cNvGrpSpPr/>
          <p:nvPr/>
        </p:nvGrpSpPr>
        <p:grpSpPr>
          <a:xfrm>
            <a:off x="10980318" y="2955701"/>
            <a:ext cx="2529420" cy="822806"/>
            <a:chOff x="0" y="0"/>
            <a:chExt cx="1069670" cy="347958"/>
          </a:xfrm>
        </p:grpSpPr>
        <p:sp>
          <p:nvSpPr>
            <p:cNvPr id="22" name="Freeform 22"/>
            <p:cNvSpPr/>
            <p:nvPr/>
          </p:nvSpPr>
          <p:spPr>
            <a:xfrm>
              <a:off x="0" y="0"/>
              <a:ext cx="1069670" cy="347958"/>
            </a:xfrm>
            <a:custGeom>
              <a:avLst/>
              <a:gdLst/>
              <a:ahLst/>
              <a:cxnLst/>
              <a:rect l="l" t="t" r="r" b="b"/>
              <a:pathLst>
                <a:path w="1069670" h="347958">
                  <a:moveTo>
                    <a:pt x="85701" y="0"/>
                  </a:moveTo>
                  <a:lnTo>
                    <a:pt x="983969" y="0"/>
                  </a:lnTo>
                  <a:cubicBezTo>
                    <a:pt x="1031301" y="0"/>
                    <a:pt x="1069670" y="38370"/>
                    <a:pt x="1069670" y="85701"/>
                  </a:cubicBezTo>
                  <a:lnTo>
                    <a:pt x="1069670" y="262257"/>
                  </a:lnTo>
                  <a:cubicBezTo>
                    <a:pt x="1069670" y="284986"/>
                    <a:pt x="1060641" y="306785"/>
                    <a:pt x="1044569" y="322857"/>
                  </a:cubicBezTo>
                  <a:cubicBezTo>
                    <a:pt x="1028497" y="338929"/>
                    <a:pt x="1006699" y="347958"/>
                    <a:pt x="983969" y="347958"/>
                  </a:cubicBezTo>
                  <a:lnTo>
                    <a:pt x="85701" y="347958"/>
                  </a:lnTo>
                  <a:cubicBezTo>
                    <a:pt x="62972" y="347958"/>
                    <a:pt x="41173" y="338929"/>
                    <a:pt x="25101" y="322857"/>
                  </a:cubicBezTo>
                  <a:cubicBezTo>
                    <a:pt x="9029" y="306785"/>
                    <a:pt x="0" y="284986"/>
                    <a:pt x="0" y="262257"/>
                  </a:cubicBezTo>
                  <a:lnTo>
                    <a:pt x="0" y="85701"/>
                  </a:lnTo>
                  <a:cubicBezTo>
                    <a:pt x="0" y="62972"/>
                    <a:pt x="9029" y="41173"/>
                    <a:pt x="25101" y="25101"/>
                  </a:cubicBezTo>
                  <a:cubicBezTo>
                    <a:pt x="41173" y="9029"/>
                    <a:pt x="62972" y="0"/>
                    <a:pt x="85701" y="0"/>
                  </a:cubicBezTo>
                  <a:close/>
                </a:path>
              </a:pathLst>
            </a:custGeom>
            <a:solidFill>
              <a:srgbClr val="FFFFFF"/>
            </a:solidFill>
            <a:ln w="19050" cap="rnd">
              <a:solidFill>
                <a:srgbClr val="118EE9"/>
              </a:solidFill>
              <a:prstDash val="solid"/>
              <a:round/>
            </a:ln>
          </p:spPr>
          <p:txBody>
            <a:bodyPr/>
            <a:lstStyle/>
            <a:p>
              <a:endParaRPr lang="en-US"/>
            </a:p>
          </p:txBody>
        </p:sp>
        <p:sp>
          <p:nvSpPr>
            <p:cNvPr id="23" name="TextBox 23"/>
            <p:cNvSpPr txBox="1"/>
            <p:nvPr/>
          </p:nvSpPr>
          <p:spPr>
            <a:xfrm>
              <a:off x="0" y="-28575"/>
              <a:ext cx="1069670"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Create a Mini Program</a:t>
              </a:r>
            </a:p>
          </p:txBody>
        </p:sp>
      </p:grpSp>
      <p:sp>
        <p:nvSpPr>
          <p:cNvPr id="24" name="AutoShape 24"/>
          <p:cNvSpPr/>
          <p:nvPr/>
        </p:nvSpPr>
        <p:spPr>
          <a:xfrm>
            <a:off x="4426090" y="3367104"/>
            <a:ext cx="460593" cy="0"/>
          </a:xfrm>
          <a:prstGeom prst="line">
            <a:avLst/>
          </a:prstGeom>
          <a:ln w="38100" cap="flat">
            <a:solidFill>
              <a:srgbClr val="118EE9"/>
            </a:solidFill>
            <a:prstDash val="solid"/>
            <a:headEnd type="none" w="sm" len="sm"/>
            <a:tailEnd type="arrow" w="med" len="sm"/>
          </a:ln>
        </p:spPr>
        <p:txBody>
          <a:bodyPr/>
          <a:lstStyle/>
          <a:p>
            <a:endParaRPr lang="en-US"/>
          </a:p>
        </p:txBody>
      </p:sp>
      <p:sp>
        <p:nvSpPr>
          <p:cNvPr id="25" name="AutoShape 25"/>
          <p:cNvSpPr/>
          <p:nvPr/>
        </p:nvSpPr>
        <p:spPr>
          <a:xfrm>
            <a:off x="7461257" y="3367104"/>
            <a:ext cx="457200" cy="0"/>
          </a:xfrm>
          <a:prstGeom prst="line">
            <a:avLst/>
          </a:prstGeom>
          <a:ln w="38100" cap="flat">
            <a:solidFill>
              <a:srgbClr val="118EE9"/>
            </a:solidFill>
            <a:prstDash val="solid"/>
            <a:headEnd type="none" w="sm" len="sm"/>
            <a:tailEnd type="arrow" w="med" len="sm"/>
          </a:ln>
        </p:spPr>
        <p:txBody>
          <a:bodyPr/>
          <a:lstStyle/>
          <a:p>
            <a:endParaRPr lang="en-US"/>
          </a:p>
        </p:txBody>
      </p:sp>
      <p:sp>
        <p:nvSpPr>
          <p:cNvPr id="26" name="AutoShape 26"/>
          <p:cNvSpPr/>
          <p:nvPr/>
        </p:nvSpPr>
        <p:spPr>
          <a:xfrm>
            <a:off x="10523118" y="3367104"/>
            <a:ext cx="457200" cy="0"/>
          </a:xfrm>
          <a:prstGeom prst="line">
            <a:avLst/>
          </a:prstGeom>
          <a:ln w="38100" cap="flat">
            <a:solidFill>
              <a:srgbClr val="118EE9"/>
            </a:solidFill>
            <a:prstDash val="solid"/>
            <a:headEnd type="none" w="sm" len="sm"/>
            <a:tailEnd type="arrow" w="med" len="sm"/>
          </a:ln>
        </p:spPr>
        <p:txBody>
          <a:bodyPr/>
          <a:lstStyle/>
          <a:p>
            <a:endParaRPr lang="en-US"/>
          </a:p>
        </p:txBody>
      </p:sp>
      <p:grpSp>
        <p:nvGrpSpPr>
          <p:cNvPr id="27" name="Group 27"/>
          <p:cNvGrpSpPr/>
          <p:nvPr/>
        </p:nvGrpSpPr>
        <p:grpSpPr>
          <a:xfrm>
            <a:off x="1975248" y="4916729"/>
            <a:ext cx="11701812" cy="1762110"/>
            <a:chOff x="0" y="0"/>
            <a:chExt cx="3082030" cy="464062"/>
          </a:xfrm>
        </p:grpSpPr>
        <p:sp>
          <p:nvSpPr>
            <p:cNvPr id="28" name="Freeform 28"/>
            <p:cNvSpPr/>
            <p:nvPr/>
          </p:nvSpPr>
          <p:spPr>
            <a:xfrm>
              <a:off x="0" y="0"/>
              <a:ext cx="3082030" cy="464062"/>
            </a:xfrm>
            <a:custGeom>
              <a:avLst/>
              <a:gdLst/>
              <a:ahLst/>
              <a:cxnLst/>
              <a:rect l="l" t="t" r="r" b="b"/>
              <a:pathLst>
                <a:path w="3082030" h="464062">
                  <a:moveTo>
                    <a:pt x="3082030" y="15878"/>
                  </a:moveTo>
                  <a:lnTo>
                    <a:pt x="3082030" y="448184"/>
                  </a:lnTo>
                  <a:cubicBezTo>
                    <a:pt x="3082030" y="452395"/>
                    <a:pt x="3080357" y="456434"/>
                    <a:pt x="3077380" y="459411"/>
                  </a:cubicBezTo>
                  <a:cubicBezTo>
                    <a:pt x="3074402" y="462389"/>
                    <a:pt x="3070363" y="464062"/>
                    <a:pt x="3066152" y="464062"/>
                  </a:cubicBezTo>
                  <a:lnTo>
                    <a:pt x="15878" y="464062"/>
                  </a:lnTo>
                  <a:cubicBezTo>
                    <a:pt x="11667" y="464062"/>
                    <a:pt x="7628" y="462389"/>
                    <a:pt x="4651" y="459411"/>
                  </a:cubicBezTo>
                  <a:cubicBezTo>
                    <a:pt x="1673" y="456434"/>
                    <a:pt x="0" y="452395"/>
                    <a:pt x="0" y="448184"/>
                  </a:cubicBezTo>
                  <a:lnTo>
                    <a:pt x="0" y="15878"/>
                  </a:lnTo>
                  <a:cubicBezTo>
                    <a:pt x="0" y="11667"/>
                    <a:pt x="1673" y="7628"/>
                    <a:pt x="4651" y="4651"/>
                  </a:cubicBezTo>
                  <a:cubicBezTo>
                    <a:pt x="7628" y="1673"/>
                    <a:pt x="11667" y="0"/>
                    <a:pt x="15878" y="0"/>
                  </a:cubicBezTo>
                  <a:lnTo>
                    <a:pt x="3066152" y="0"/>
                  </a:lnTo>
                  <a:cubicBezTo>
                    <a:pt x="3070363" y="0"/>
                    <a:pt x="3074402" y="1673"/>
                    <a:pt x="3077380" y="4651"/>
                  </a:cubicBezTo>
                  <a:cubicBezTo>
                    <a:pt x="3080357" y="7628"/>
                    <a:pt x="3082030" y="11667"/>
                    <a:pt x="3082030" y="15878"/>
                  </a:cubicBezTo>
                  <a:close/>
                </a:path>
              </a:pathLst>
            </a:custGeom>
            <a:solidFill>
              <a:srgbClr val="000000">
                <a:alpha val="0"/>
              </a:srgbClr>
            </a:solidFill>
            <a:ln w="38100" cap="rnd">
              <a:solidFill>
                <a:srgbClr val="118EE9"/>
              </a:solidFill>
              <a:prstDash val="solid"/>
              <a:round/>
            </a:ln>
          </p:spPr>
          <p:txBody>
            <a:bodyPr/>
            <a:lstStyle/>
            <a:p>
              <a:endParaRPr lang="en-US"/>
            </a:p>
          </p:txBody>
        </p:sp>
        <p:sp>
          <p:nvSpPr>
            <p:cNvPr id="29" name="TextBox 29"/>
            <p:cNvSpPr txBox="1"/>
            <p:nvPr/>
          </p:nvSpPr>
          <p:spPr>
            <a:xfrm>
              <a:off x="0" y="-28575"/>
              <a:ext cx="3082030" cy="492637"/>
            </a:xfrm>
            <a:prstGeom prst="rect">
              <a:avLst/>
            </a:prstGeom>
          </p:spPr>
          <p:txBody>
            <a:bodyPr lIns="50800" tIns="50800" rIns="50800" bIns="50800" rtlCol="0" anchor="ctr"/>
            <a:lstStyle/>
            <a:p>
              <a:pPr algn="ctr">
                <a:lnSpc>
                  <a:spcPts val="2100"/>
                </a:lnSpc>
              </a:pPr>
              <a:endParaRPr/>
            </a:p>
          </p:txBody>
        </p:sp>
      </p:grpSp>
      <p:grpSp>
        <p:nvGrpSpPr>
          <p:cNvPr id="30" name="Group 30"/>
          <p:cNvGrpSpPr/>
          <p:nvPr/>
        </p:nvGrpSpPr>
        <p:grpSpPr>
          <a:xfrm>
            <a:off x="4744738" y="5593766"/>
            <a:ext cx="2349199" cy="822806"/>
            <a:chOff x="0" y="0"/>
            <a:chExt cx="993457" cy="347958"/>
          </a:xfrm>
        </p:grpSpPr>
        <p:sp>
          <p:nvSpPr>
            <p:cNvPr id="31" name="Freeform 31"/>
            <p:cNvSpPr/>
            <p:nvPr/>
          </p:nvSpPr>
          <p:spPr>
            <a:xfrm>
              <a:off x="0" y="0"/>
              <a:ext cx="993457" cy="347958"/>
            </a:xfrm>
            <a:custGeom>
              <a:avLst/>
              <a:gdLst/>
              <a:ahLst/>
              <a:cxnLst/>
              <a:rect l="l" t="t" r="r" b="b"/>
              <a:pathLst>
                <a:path w="993457" h="347958">
                  <a:moveTo>
                    <a:pt x="92276" y="0"/>
                  </a:moveTo>
                  <a:lnTo>
                    <a:pt x="901181" y="0"/>
                  </a:lnTo>
                  <a:cubicBezTo>
                    <a:pt x="952143" y="0"/>
                    <a:pt x="993457" y="41313"/>
                    <a:pt x="993457" y="92276"/>
                  </a:cubicBezTo>
                  <a:lnTo>
                    <a:pt x="993457" y="255682"/>
                  </a:lnTo>
                  <a:cubicBezTo>
                    <a:pt x="993457" y="280155"/>
                    <a:pt x="983735" y="303626"/>
                    <a:pt x="966430" y="320931"/>
                  </a:cubicBezTo>
                  <a:cubicBezTo>
                    <a:pt x="949125" y="338236"/>
                    <a:pt x="925654" y="347958"/>
                    <a:pt x="901181" y="347958"/>
                  </a:cubicBezTo>
                  <a:lnTo>
                    <a:pt x="92276" y="347958"/>
                  </a:lnTo>
                  <a:cubicBezTo>
                    <a:pt x="41313" y="347958"/>
                    <a:pt x="0" y="306645"/>
                    <a:pt x="0" y="255682"/>
                  </a:cubicBezTo>
                  <a:lnTo>
                    <a:pt x="0" y="92276"/>
                  </a:lnTo>
                  <a:cubicBezTo>
                    <a:pt x="0" y="41313"/>
                    <a:pt x="41313" y="0"/>
                    <a:pt x="92276" y="0"/>
                  </a:cubicBezTo>
                  <a:close/>
                </a:path>
              </a:pathLst>
            </a:custGeom>
            <a:solidFill>
              <a:srgbClr val="FFFFFF"/>
            </a:solidFill>
            <a:ln w="19050" cap="rnd">
              <a:solidFill>
                <a:srgbClr val="118EE9"/>
              </a:solidFill>
              <a:prstDash val="solid"/>
              <a:round/>
            </a:ln>
          </p:spPr>
          <p:txBody>
            <a:bodyPr/>
            <a:lstStyle/>
            <a:p>
              <a:endParaRPr lang="en-US"/>
            </a:p>
          </p:txBody>
        </p:sp>
        <p:sp>
          <p:nvSpPr>
            <p:cNvPr id="32" name="TextBox 32"/>
            <p:cNvSpPr txBox="1"/>
            <p:nvPr/>
          </p:nvSpPr>
          <p:spPr>
            <a:xfrm>
              <a:off x="0" y="-28575"/>
              <a:ext cx="993457"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Create project in IDE</a:t>
              </a:r>
            </a:p>
          </p:txBody>
        </p:sp>
      </p:grpSp>
      <p:grpSp>
        <p:nvGrpSpPr>
          <p:cNvPr id="33" name="Group 33"/>
          <p:cNvGrpSpPr/>
          <p:nvPr/>
        </p:nvGrpSpPr>
        <p:grpSpPr>
          <a:xfrm>
            <a:off x="2180611" y="5593766"/>
            <a:ext cx="2106927" cy="822806"/>
            <a:chOff x="0" y="0"/>
            <a:chExt cx="891002" cy="347958"/>
          </a:xfrm>
        </p:grpSpPr>
        <p:sp>
          <p:nvSpPr>
            <p:cNvPr id="34" name="Freeform 34"/>
            <p:cNvSpPr/>
            <p:nvPr/>
          </p:nvSpPr>
          <p:spPr>
            <a:xfrm>
              <a:off x="0" y="0"/>
              <a:ext cx="891002" cy="347958"/>
            </a:xfrm>
            <a:custGeom>
              <a:avLst/>
              <a:gdLst/>
              <a:ahLst/>
              <a:cxnLst/>
              <a:rect l="l" t="t" r="r" b="b"/>
              <a:pathLst>
                <a:path w="891002" h="347958">
                  <a:moveTo>
                    <a:pt x="102886" y="0"/>
                  </a:moveTo>
                  <a:lnTo>
                    <a:pt x="788115" y="0"/>
                  </a:lnTo>
                  <a:cubicBezTo>
                    <a:pt x="844938" y="0"/>
                    <a:pt x="891002" y="46064"/>
                    <a:pt x="891002" y="102886"/>
                  </a:cubicBezTo>
                  <a:lnTo>
                    <a:pt x="891002" y="245072"/>
                  </a:lnTo>
                  <a:cubicBezTo>
                    <a:pt x="891002" y="301894"/>
                    <a:pt x="844938" y="347958"/>
                    <a:pt x="788115" y="347958"/>
                  </a:cubicBezTo>
                  <a:lnTo>
                    <a:pt x="102886" y="347958"/>
                  </a:lnTo>
                  <a:cubicBezTo>
                    <a:pt x="46064" y="347958"/>
                    <a:pt x="0" y="301894"/>
                    <a:pt x="0" y="245072"/>
                  </a:cubicBezTo>
                  <a:lnTo>
                    <a:pt x="0" y="102886"/>
                  </a:lnTo>
                  <a:cubicBezTo>
                    <a:pt x="0" y="46064"/>
                    <a:pt x="46064" y="0"/>
                    <a:pt x="102886" y="0"/>
                  </a:cubicBezTo>
                  <a:close/>
                </a:path>
              </a:pathLst>
            </a:custGeom>
            <a:solidFill>
              <a:srgbClr val="FFFFFF"/>
            </a:solidFill>
            <a:ln w="19050" cap="rnd">
              <a:solidFill>
                <a:srgbClr val="118EE9"/>
              </a:solidFill>
              <a:prstDash val="solid"/>
              <a:round/>
            </a:ln>
          </p:spPr>
          <p:txBody>
            <a:bodyPr/>
            <a:lstStyle/>
            <a:p>
              <a:endParaRPr lang="en-US"/>
            </a:p>
          </p:txBody>
        </p:sp>
        <p:sp>
          <p:nvSpPr>
            <p:cNvPr id="35" name="TextBox 35"/>
            <p:cNvSpPr txBox="1"/>
            <p:nvPr/>
          </p:nvSpPr>
          <p:spPr>
            <a:xfrm>
              <a:off x="0" y="-28575"/>
              <a:ext cx="891002"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Share UIUX Flow</a:t>
              </a:r>
            </a:p>
          </p:txBody>
        </p:sp>
      </p:grpSp>
      <p:grpSp>
        <p:nvGrpSpPr>
          <p:cNvPr id="36" name="Group 36"/>
          <p:cNvGrpSpPr/>
          <p:nvPr/>
        </p:nvGrpSpPr>
        <p:grpSpPr>
          <a:xfrm>
            <a:off x="7551137" y="5593766"/>
            <a:ext cx="1542262" cy="822806"/>
            <a:chOff x="0" y="0"/>
            <a:chExt cx="652210" cy="347958"/>
          </a:xfrm>
        </p:grpSpPr>
        <p:sp>
          <p:nvSpPr>
            <p:cNvPr id="37" name="Freeform 37"/>
            <p:cNvSpPr/>
            <p:nvPr/>
          </p:nvSpPr>
          <p:spPr>
            <a:xfrm>
              <a:off x="0" y="0"/>
              <a:ext cx="652210" cy="347958"/>
            </a:xfrm>
            <a:custGeom>
              <a:avLst/>
              <a:gdLst/>
              <a:ahLst/>
              <a:cxnLst/>
              <a:rect l="l" t="t" r="r" b="b"/>
              <a:pathLst>
                <a:path w="652210" h="347958">
                  <a:moveTo>
                    <a:pt x="140556" y="0"/>
                  </a:moveTo>
                  <a:lnTo>
                    <a:pt x="511654" y="0"/>
                  </a:lnTo>
                  <a:cubicBezTo>
                    <a:pt x="548932" y="0"/>
                    <a:pt x="584682" y="14809"/>
                    <a:pt x="611042" y="41168"/>
                  </a:cubicBezTo>
                  <a:cubicBezTo>
                    <a:pt x="637401" y="67527"/>
                    <a:pt x="652210" y="103278"/>
                    <a:pt x="652210" y="140556"/>
                  </a:cubicBezTo>
                  <a:lnTo>
                    <a:pt x="652210" y="207402"/>
                  </a:lnTo>
                  <a:cubicBezTo>
                    <a:pt x="652210" y="285029"/>
                    <a:pt x="589281" y="347958"/>
                    <a:pt x="511654" y="347958"/>
                  </a:cubicBezTo>
                  <a:lnTo>
                    <a:pt x="140556" y="347958"/>
                  </a:lnTo>
                  <a:cubicBezTo>
                    <a:pt x="62929" y="347958"/>
                    <a:pt x="0" y="285029"/>
                    <a:pt x="0" y="207402"/>
                  </a:cubicBezTo>
                  <a:lnTo>
                    <a:pt x="0" y="140556"/>
                  </a:lnTo>
                  <a:cubicBezTo>
                    <a:pt x="0" y="62929"/>
                    <a:pt x="62929" y="0"/>
                    <a:pt x="140556" y="0"/>
                  </a:cubicBezTo>
                  <a:close/>
                </a:path>
              </a:pathLst>
            </a:custGeom>
            <a:solidFill>
              <a:srgbClr val="FFFFFF"/>
            </a:solidFill>
            <a:ln w="19050" cap="rnd">
              <a:solidFill>
                <a:srgbClr val="118EE9"/>
              </a:solidFill>
              <a:prstDash val="solid"/>
              <a:round/>
            </a:ln>
          </p:spPr>
          <p:txBody>
            <a:bodyPr/>
            <a:lstStyle/>
            <a:p>
              <a:endParaRPr lang="en-US"/>
            </a:p>
          </p:txBody>
        </p:sp>
        <p:sp>
          <p:nvSpPr>
            <p:cNvPr id="38" name="TextBox 38"/>
            <p:cNvSpPr txBox="1"/>
            <p:nvPr/>
          </p:nvSpPr>
          <p:spPr>
            <a:xfrm>
              <a:off x="0" y="-28575"/>
              <a:ext cx="652210"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Code</a:t>
              </a:r>
            </a:p>
          </p:txBody>
        </p:sp>
      </p:grpSp>
      <p:grpSp>
        <p:nvGrpSpPr>
          <p:cNvPr id="39" name="Group 39"/>
          <p:cNvGrpSpPr/>
          <p:nvPr/>
        </p:nvGrpSpPr>
        <p:grpSpPr>
          <a:xfrm>
            <a:off x="9550599" y="5593766"/>
            <a:ext cx="1921636" cy="822806"/>
            <a:chOff x="0" y="0"/>
            <a:chExt cx="812644" cy="347958"/>
          </a:xfrm>
        </p:grpSpPr>
        <p:sp>
          <p:nvSpPr>
            <p:cNvPr id="40" name="Freeform 40"/>
            <p:cNvSpPr/>
            <p:nvPr/>
          </p:nvSpPr>
          <p:spPr>
            <a:xfrm>
              <a:off x="0" y="0"/>
              <a:ext cx="812644" cy="347958"/>
            </a:xfrm>
            <a:custGeom>
              <a:avLst/>
              <a:gdLst/>
              <a:ahLst/>
              <a:cxnLst/>
              <a:rect l="l" t="t" r="r" b="b"/>
              <a:pathLst>
                <a:path w="812644" h="347958">
                  <a:moveTo>
                    <a:pt x="112807" y="0"/>
                  </a:moveTo>
                  <a:lnTo>
                    <a:pt x="699837" y="0"/>
                  </a:lnTo>
                  <a:cubicBezTo>
                    <a:pt x="729755" y="0"/>
                    <a:pt x="758448" y="11885"/>
                    <a:pt x="779603" y="33040"/>
                  </a:cubicBezTo>
                  <a:cubicBezTo>
                    <a:pt x="800759" y="54196"/>
                    <a:pt x="812644" y="82889"/>
                    <a:pt x="812644" y="112807"/>
                  </a:cubicBezTo>
                  <a:lnTo>
                    <a:pt x="812644" y="235151"/>
                  </a:lnTo>
                  <a:cubicBezTo>
                    <a:pt x="812644" y="297453"/>
                    <a:pt x="762138" y="347958"/>
                    <a:pt x="699837" y="347958"/>
                  </a:cubicBezTo>
                  <a:lnTo>
                    <a:pt x="112807" y="347958"/>
                  </a:lnTo>
                  <a:cubicBezTo>
                    <a:pt x="50505" y="347958"/>
                    <a:pt x="0" y="297453"/>
                    <a:pt x="0" y="235151"/>
                  </a:cubicBezTo>
                  <a:lnTo>
                    <a:pt x="0" y="112807"/>
                  </a:lnTo>
                  <a:cubicBezTo>
                    <a:pt x="0" y="50505"/>
                    <a:pt x="50505" y="0"/>
                    <a:pt x="112807" y="0"/>
                  </a:cubicBezTo>
                  <a:close/>
                </a:path>
              </a:pathLst>
            </a:custGeom>
            <a:solidFill>
              <a:srgbClr val="FFFFFF"/>
            </a:solidFill>
            <a:ln w="19050" cap="rnd">
              <a:solidFill>
                <a:srgbClr val="118EE9"/>
              </a:solidFill>
              <a:prstDash val="solid"/>
              <a:round/>
            </a:ln>
          </p:spPr>
          <p:txBody>
            <a:bodyPr/>
            <a:lstStyle/>
            <a:p>
              <a:endParaRPr lang="en-US"/>
            </a:p>
          </p:txBody>
        </p:sp>
        <p:sp>
          <p:nvSpPr>
            <p:cNvPr id="41" name="TextBox 41"/>
            <p:cNvSpPr txBox="1"/>
            <p:nvPr/>
          </p:nvSpPr>
          <p:spPr>
            <a:xfrm>
              <a:off x="0" y="-28575"/>
              <a:ext cx="812644"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Sandbox Testing</a:t>
              </a:r>
            </a:p>
          </p:txBody>
        </p:sp>
      </p:grpSp>
      <p:grpSp>
        <p:nvGrpSpPr>
          <p:cNvPr id="42" name="Group 42"/>
          <p:cNvGrpSpPr/>
          <p:nvPr/>
        </p:nvGrpSpPr>
        <p:grpSpPr>
          <a:xfrm>
            <a:off x="11929435" y="5593766"/>
            <a:ext cx="1542262" cy="822806"/>
            <a:chOff x="0" y="0"/>
            <a:chExt cx="652210" cy="347958"/>
          </a:xfrm>
        </p:grpSpPr>
        <p:sp>
          <p:nvSpPr>
            <p:cNvPr id="43" name="Freeform 43"/>
            <p:cNvSpPr/>
            <p:nvPr/>
          </p:nvSpPr>
          <p:spPr>
            <a:xfrm>
              <a:off x="0" y="0"/>
              <a:ext cx="652210" cy="347958"/>
            </a:xfrm>
            <a:custGeom>
              <a:avLst/>
              <a:gdLst/>
              <a:ahLst/>
              <a:cxnLst/>
              <a:rect l="l" t="t" r="r" b="b"/>
              <a:pathLst>
                <a:path w="652210" h="347958">
                  <a:moveTo>
                    <a:pt x="140556" y="0"/>
                  </a:moveTo>
                  <a:lnTo>
                    <a:pt x="511654" y="0"/>
                  </a:lnTo>
                  <a:cubicBezTo>
                    <a:pt x="548932" y="0"/>
                    <a:pt x="584682" y="14809"/>
                    <a:pt x="611042" y="41168"/>
                  </a:cubicBezTo>
                  <a:cubicBezTo>
                    <a:pt x="637401" y="67527"/>
                    <a:pt x="652210" y="103278"/>
                    <a:pt x="652210" y="140556"/>
                  </a:cubicBezTo>
                  <a:lnTo>
                    <a:pt x="652210" y="207402"/>
                  </a:lnTo>
                  <a:cubicBezTo>
                    <a:pt x="652210" y="285029"/>
                    <a:pt x="589281" y="347958"/>
                    <a:pt x="511654" y="347958"/>
                  </a:cubicBezTo>
                  <a:lnTo>
                    <a:pt x="140556" y="347958"/>
                  </a:lnTo>
                  <a:cubicBezTo>
                    <a:pt x="62929" y="347958"/>
                    <a:pt x="0" y="285029"/>
                    <a:pt x="0" y="207402"/>
                  </a:cubicBezTo>
                  <a:lnTo>
                    <a:pt x="0" y="140556"/>
                  </a:lnTo>
                  <a:cubicBezTo>
                    <a:pt x="0" y="62929"/>
                    <a:pt x="62929" y="0"/>
                    <a:pt x="140556" y="0"/>
                  </a:cubicBezTo>
                  <a:close/>
                </a:path>
              </a:pathLst>
            </a:custGeom>
            <a:solidFill>
              <a:srgbClr val="FFFFFF"/>
            </a:solidFill>
            <a:ln w="19050" cap="rnd">
              <a:solidFill>
                <a:srgbClr val="118EE9"/>
              </a:solidFill>
              <a:prstDash val="solid"/>
              <a:round/>
            </a:ln>
          </p:spPr>
          <p:txBody>
            <a:bodyPr/>
            <a:lstStyle/>
            <a:p>
              <a:endParaRPr lang="en-US"/>
            </a:p>
          </p:txBody>
        </p:sp>
        <p:sp>
          <p:nvSpPr>
            <p:cNvPr id="44" name="TextBox 44"/>
            <p:cNvSpPr txBox="1"/>
            <p:nvPr/>
          </p:nvSpPr>
          <p:spPr>
            <a:xfrm>
              <a:off x="0" y="-28575"/>
              <a:ext cx="652210"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UAT Result</a:t>
              </a:r>
            </a:p>
          </p:txBody>
        </p:sp>
      </p:grpSp>
      <p:sp>
        <p:nvSpPr>
          <p:cNvPr id="45" name="AutoShape 45"/>
          <p:cNvSpPr/>
          <p:nvPr/>
        </p:nvSpPr>
        <p:spPr>
          <a:xfrm>
            <a:off x="4287538" y="6005170"/>
            <a:ext cx="457200" cy="0"/>
          </a:xfrm>
          <a:prstGeom prst="line">
            <a:avLst/>
          </a:prstGeom>
          <a:ln w="38100" cap="flat">
            <a:solidFill>
              <a:srgbClr val="118EE9"/>
            </a:solidFill>
            <a:prstDash val="solid"/>
            <a:headEnd type="none" w="sm" len="sm"/>
            <a:tailEnd type="arrow" w="med" len="sm"/>
          </a:ln>
        </p:spPr>
        <p:txBody>
          <a:bodyPr/>
          <a:lstStyle/>
          <a:p>
            <a:endParaRPr lang="en-US"/>
          </a:p>
        </p:txBody>
      </p:sp>
      <p:sp>
        <p:nvSpPr>
          <p:cNvPr id="46" name="AutoShape 46"/>
          <p:cNvSpPr/>
          <p:nvPr/>
        </p:nvSpPr>
        <p:spPr>
          <a:xfrm>
            <a:off x="7093937" y="6005170"/>
            <a:ext cx="457200" cy="0"/>
          </a:xfrm>
          <a:prstGeom prst="line">
            <a:avLst/>
          </a:prstGeom>
          <a:ln w="38100" cap="flat">
            <a:solidFill>
              <a:srgbClr val="118EE9"/>
            </a:solidFill>
            <a:prstDash val="solid"/>
            <a:headEnd type="none" w="sm" len="sm"/>
            <a:tailEnd type="arrow" w="med" len="sm"/>
          </a:ln>
        </p:spPr>
        <p:txBody>
          <a:bodyPr/>
          <a:lstStyle/>
          <a:p>
            <a:endParaRPr lang="en-US"/>
          </a:p>
        </p:txBody>
      </p:sp>
      <p:sp>
        <p:nvSpPr>
          <p:cNvPr id="47" name="AutoShape 47"/>
          <p:cNvSpPr/>
          <p:nvPr/>
        </p:nvSpPr>
        <p:spPr>
          <a:xfrm>
            <a:off x="9093399" y="6005170"/>
            <a:ext cx="457200" cy="0"/>
          </a:xfrm>
          <a:prstGeom prst="line">
            <a:avLst/>
          </a:prstGeom>
          <a:ln w="38100" cap="flat">
            <a:solidFill>
              <a:srgbClr val="118EE9"/>
            </a:solidFill>
            <a:prstDash val="solid"/>
            <a:headEnd type="none" w="sm" len="sm"/>
            <a:tailEnd type="arrow" w="med" len="sm"/>
          </a:ln>
        </p:spPr>
        <p:txBody>
          <a:bodyPr/>
          <a:lstStyle/>
          <a:p>
            <a:endParaRPr lang="en-US"/>
          </a:p>
        </p:txBody>
      </p:sp>
      <p:sp>
        <p:nvSpPr>
          <p:cNvPr id="48" name="AutoShape 48"/>
          <p:cNvSpPr/>
          <p:nvPr/>
        </p:nvSpPr>
        <p:spPr>
          <a:xfrm>
            <a:off x="11472235" y="6005170"/>
            <a:ext cx="457200" cy="0"/>
          </a:xfrm>
          <a:prstGeom prst="line">
            <a:avLst/>
          </a:prstGeom>
          <a:ln w="38100" cap="flat">
            <a:solidFill>
              <a:srgbClr val="118EE9"/>
            </a:solidFill>
            <a:prstDash val="solid"/>
            <a:headEnd type="none" w="sm" len="sm"/>
            <a:tailEnd type="arrow" w="med" len="sm"/>
          </a:ln>
        </p:spPr>
        <p:txBody>
          <a:bodyPr/>
          <a:lstStyle/>
          <a:p>
            <a:endParaRPr lang="en-US"/>
          </a:p>
        </p:txBody>
      </p:sp>
      <p:grpSp>
        <p:nvGrpSpPr>
          <p:cNvPr id="49" name="Group 49"/>
          <p:cNvGrpSpPr/>
          <p:nvPr/>
        </p:nvGrpSpPr>
        <p:grpSpPr>
          <a:xfrm>
            <a:off x="1975248" y="8233426"/>
            <a:ext cx="11701544" cy="822806"/>
            <a:chOff x="0" y="0"/>
            <a:chExt cx="15602059" cy="1097075"/>
          </a:xfrm>
        </p:grpSpPr>
        <p:grpSp>
          <p:nvGrpSpPr>
            <p:cNvPr id="50" name="Group 50"/>
            <p:cNvGrpSpPr/>
            <p:nvPr/>
          </p:nvGrpSpPr>
          <p:grpSpPr>
            <a:xfrm>
              <a:off x="0" y="0"/>
              <a:ext cx="3052586" cy="1097075"/>
              <a:chOff x="0" y="0"/>
              <a:chExt cx="968185" cy="347958"/>
            </a:xfrm>
          </p:grpSpPr>
          <p:sp>
            <p:nvSpPr>
              <p:cNvPr id="51" name="Freeform 51"/>
              <p:cNvSpPr/>
              <p:nvPr/>
            </p:nvSpPr>
            <p:spPr>
              <a:xfrm>
                <a:off x="0" y="0"/>
                <a:ext cx="968185" cy="347958"/>
              </a:xfrm>
              <a:custGeom>
                <a:avLst/>
                <a:gdLst/>
                <a:ahLst/>
                <a:cxnLst/>
                <a:rect l="l" t="t" r="r" b="b"/>
                <a:pathLst>
                  <a:path w="968185" h="347958">
                    <a:moveTo>
                      <a:pt x="94684" y="0"/>
                    </a:moveTo>
                    <a:lnTo>
                      <a:pt x="873500" y="0"/>
                    </a:lnTo>
                    <a:cubicBezTo>
                      <a:pt x="898612" y="0"/>
                      <a:pt x="922696" y="9976"/>
                      <a:pt x="940452" y="27732"/>
                    </a:cubicBezTo>
                    <a:cubicBezTo>
                      <a:pt x="958209" y="45489"/>
                      <a:pt x="968185" y="69572"/>
                      <a:pt x="968185" y="94684"/>
                    </a:cubicBezTo>
                    <a:lnTo>
                      <a:pt x="968185" y="253274"/>
                    </a:lnTo>
                    <a:cubicBezTo>
                      <a:pt x="968185" y="278386"/>
                      <a:pt x="958209" y="302469"/>
                      <a:pt x="940452" y="320226"/>
                    </a:cubicBezTo>
                    <a:cubicBezTo>
                      <a:pt x="922696" y="337982"/>
                      <a:pt x="898612" y="347958"/>
                      <a:pt x="873500" y="347958"/>
                    </a:cubicBezTo>
                    <a:lnTo>
                      <a:pt x="94684" y="347958"/>
                    </a:lnTo>
                    <a:cubicBezTo>
                      <a:pt x="69572" y="347958"/>
                      <a:pt x="45489" y="337982"/>
                      <a:pt x="27732" y="320226"/>
                    </a:cubicBezTo>
                    <a:cubicBezTo>
                      <a:pt x="9976" y="302469"/>
                      <a:pt x="0" y="278386"/>
                      <a:pt x="0" y="253274"/>
                    </a:cubicBezTo>
                    <a:lnTo>
                      <a:pt x="0" y="94684"/>
                    </a:lnTo>
                    <a:cubicBezTo>
                      <a:pt x="0" y="69572"/>
                      <a:pt x="9976" y="45489"/>
                      <a:pt x="27732" y="27732"/>
                    </a:cubicBezTo>
                    <a:cubicBezTo>
                      <a:pt x="45489" y="9976"/>
                      <a:pt x="69572" y="0"/>
                      <a:pt x="94684" y="0"/>
                    </a:cubicBezTo>
                    <a:close/>
                  </a:path>
                </a:pathLst>
              </a:custGeom>
              <a:solidFill>
                <a:srgbClr val="FFFFFF"/>
              </a:solidFill>
              <a:ln w="19050" cap="rnd">
                <a:solidFill>
                  <a:srgbClr val="118EE9"/>
                </a:solidFill>
                <a:prstDash val="solid"/>
                <a:round/>
              </a:ln>
            </p:spPr>
            <p:txBody>
              <a:bodyPr/>
              <a:lstStyle/>
              <a:p>
                <a:endParaRPr lang="en-US"/>
              </a:p>
            </p:txBody>
          </p:sp>
          <p:sp>
            <p:nvSpPr>
              <p:cNvPr id="52" name="TextBox 52"/>
              <p:cNvSpPr txBox="1"/>
              <p:nvPr/>
            </p:nvSpPr>
            <p:spPr>
              <a:xfrm>
                <a:off x="0" y="-28575"/>
                <a:ext cx="968185" cy="376533"/>
              </a:xfrm>
              <a:prstGeom prst="rect">
                <a:avLst/>
              </a:prstGeom>
            </p:spPr>
            <p:txBody>
              <a:bodyPr lIns="27562" tIns="27562" rIns="27562" bIns="27562" rtlCol="0" anchor="ctr"/>
              <a:lstStyle/>
              <a:p>
                <a:pPr algn="ctr">
                  <a:lnSpc>
                    <a:spcPts val="2100"/>
                  </a:lnSpc>
                </a:pPr>
                <a:r>
                  <a:rPr lang="en-US" sz="1500" b="1">
                    <a:solidFill>
                      <a:srgbClr val="000000"/>
                    </a:solidFill>
                    <a:latin typeface="Canva Sans Bold"/>
                    <a:ea typeface="Canva Sans Bold"/>
                    <a:cs typeface="Canva Sans Bold"/>
                    <a:sym typeface="Canva Sans Bold"/>
                  </a:rPr>
                  <a:t>Release Mini Program</a:t>
                </a:r>
              </a:p>
            </p:txBody>
          </p:sp>
        </p:grpSp>
        <p:grpSp>
          <p:nvGrpSpPr>
            <p:cNvPr id="53" name="Group 53"/>
            <p:cNvGrpSpPr/>
            <p:nvPr/>
          </p:nvGrpSpPr>
          <p:grpSpPr>
            <a:xfrm>
              <a:off x="3662186" y="0"/>
              <a:ext cx="3956033" cy="1097075"/>
              <a:chOff x="0" y="0"/>
              <a:chExt cx="1254730" cy="347958"/>
            </a:xfrm>
          </p:grpSpPr>
          <p:sp>
            <p:nvSpPr>
              <p:cNvPr id="54" name="Freeform 54"/>
              <p:cNvSpPr/>
              <p:nvPr/>
            </p:nvSpPr>
            <p:spPr>
              <a:xfrm>
                <a:off x="0" y="0"/>
                <a:ext cx="1254730" cy="347958"/>
              </a:xfrm>
              <a:custGeom>
                <a:avLst/>
                <a:gdLst/>
                <a:ahLst/>
                <a:cxnLst/>
                <a:rect l="l" t="t" r="r" b="b"/>
                <a:pathLst>
                  <a:path w="1254730" h="347958">
                    <a:moveTo>
                      <a:pt x="73061" y="0"/>
                    </a:moveTo>
                    <a:lnTo>
                      <a:pt x="1181669" y="0"/>
                    </a:lnTo>
                    <a:cubicBezTo>
                      <a:pt x="1222019" y="0"/>
                      <a:pt x="1254730" y="32711"/>
                      <a:pt x="1254730" y="73061"/>
                    </a:cubicBezTo>
                    <a:lnTo>
                      <a:pt x="1254730" y="274897"/>
                    </a:lnTo>
                    <a:cubicBezTo>
                      <a:pt x="1254730" y="294274"/>
                      <a:pt x="1247032" y="312857"/>
                      <a:pt x="1233331" y="326559"/>
                    </a:cubicBezTo>
                    <a:cubicBezTo>
                      <a:pt x="1219629" y="340260"/>
                      <a:pt x="1201046" y="347958"/>
                      <a:pt x="1181669" y="347958"/>
                    </a:cubicBezTo>
                    <a:lnTo>
                      <a:pt x="73061" y="347958"/>
                    </a:lnTo>
                    <a:cubicBezTo>
                      <a:pt x="32711" y="347958"/>
                      <a:pt x="0" y="315247"/>
                      <a:pt x="0" y="274897"/>
                    </a:cubicBezTo>
                    <a:lnTo>
                      <a:pt x="0" y="73061"/>
                    </a:lnTo>
                    <a:cubicBezTo>
                      <a:pt x="0" y="32711"/>
                      <a:pt x="32711" y="0"/>
                      <a:pt x="73061" y="0"/>
                    </a:cubicBezTo>
                    <a:close/>
                  </a:path>
                </a:pathLst>
              </a:custGeom>
              <a:solidFill>
                <a:srgbClr val="FFFFFF"/>
              </a:solidFill>
              <a:ln w="19050" cap="rnd">
                <a:solidFill>
                  <a:srgbClr val="118EE9"/>
                </a:solidFill>
                <a:prstDash val="solid"/>
                <a:round/>
              </a:ln>
            </p:spPr>
            <p:txBody>
              <a:bodyPr/>
              <a:lstStyle/>
              <a:p>
                <a:endParaRPr lang="en-US"/>
              </a:p>
            </p:txBody>
          </p:sp>
          <p:sp>
            <p:nvSpPr>
              <p:cNvPr id="55" name="TextBox 55"/>
              <p:cNvSpPr txBox="1"/>
              <p:nvPr/>
            </p:nvSpPr>
            <p:spPr>
              <a:xfrm>
                <a:off x="0" y="-28575"/>
                <a:ext cx="1254730"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Production Operation Test</a:t>
                </a:r>
              </a:p>
            </p:txBody>
          </p:sp>
        </p:grpSp>
        <p:grpSp>
          <p:nvGrpSpPr>
            <p:cNvPr id="56" name="Group 56"/>
            <p:cNvGrpSpPr/>
            <p:nvPr/>
          </p:nvGrpSpPr>
          <p:grpSpPr>
            <a:xfrm>
              <a:off x="8227819" y="0"/>
              <a:ext cx="3582865" cy="1097075"/>
              <a:chOff x="0" y="0"/>
              <a:chExt cx="1136373" cy="347958"/>
            </a:xfrm>
          </p:grpSpPr>
          <p:sp>
            <p:nvSpPr>
              <p:cNvPr id="57" name="Freeform 57"/>
              <p:cNvSpPr/>
              <p:nvPr/>
            </p:nvSpPr>
            <p:spPr>
              <a:xfrm>
                <a:off x="0" y="0"/>
                <a:ext cx="1136373" cy="347958"/>
              </a:xfrm>
              <a:custGeom>
                <a:avLst/>
                <a:gdLst/>
                <a:ahLst/>
                <a:cxnLst/>
                <a:rect l="l" t="t" r="r" b="b"/>
                <a:pathLst>
                  <a:path w="1136373" h="347958">
                    <a:moveTo>
                      <a:pt x="80671" y="0"/>
                    </a:moveTo>
                    <a:lnTo>
                      <a:pt x="1055702" y="0"/>
                    </a:lnTo>
                    <a:cubicBezTo>
                      <a:pt x="1100255" y="0"/>
                      <a:pt x="1136373" y="36117"/>
                      <a:pt x="1136373" y="80671"/>
                    </a:cubicBezTo>
                    <a:lnTo>
                      <a:pt x="1136373" y="267287"/>
                    </a:lnTo>
                    <a:cubicBezTo>
                      <a:pt x="1136373" y="288683"/>
                      <a:pt x="1127874" y="309201"/>
                      <a:pt x="1112745" y="324330"/>
                    </a:cubicBezTo>
                    <a:cubicBezTo>
                      <a:pt x="1097616" y="339459"/>
                      <a:pt x="1077097" y="347958"/>
                      <a:pt x="1055702" y="347958"/>
                    </a:cubicBezTo>
                    <a:lnTo>
                      <a:pt x="80671" y="347958"/>
                    </a:lnTo>
                    <a:cubicBezTo>
                      <a:pt x="36117" y="347958"/>
                      <a:pt x="0" y="311840"/>
                      <a:pt x="0" y="267287"/>
                    </a:cubicBezTo>
                    <a:lnTo>
                      <a:pt x="0" y="80671"/>
                    </a:lnTo>
                    <a:cubicBezTo>
                      <a:pt x="0" y="59275"/>
                      <a:pt x="8499" y="38757"/>
                      <a:pt x="23628" y="23628"/>
                    </a:cubicBezTo>
                    <a:cubicBezTo>
                      <a:pt x="38757" y="8499"/>
                      <a:pt x="59275" y="0"/>
                      <a:pt x="80671" y="0"/>
                    </a:cubicBezTo>
                    <a:close/>
                  </a:path>
                </a:pathLst>
              </a:custGeom>
              <a:solidFill>
                <a:srgbClr val="FFFFFF"/>
              </a:solidFill>
              <a:ln w="19050" cap="rnd">
                <a:solidFill>
                  <a:srgbClr val="118EE9"/>
                </a:solidFill>
                <a:prstDash val="solid"/>
                <a:round/>
              </a:ln>
            </p:spPr>
            <p:txBody>
              <a:bodyPr/>
              <a:lstStyle/>
              <a:p>
                <a:endParaRPr lang="en-US"/>
              </a:p>
            </p:txBody>
          </p:sp>
          <p:sp>
            <p:nvSpPr>
              <p:cNvPr id="58" name="TextBox 58"/>
              <p:cNvSpPr txBox="1"/>
              <p:nvPr/>
            </p:nvSpPr>
            <p:spPr>
              <a:xfrm>
                <a:off x="0" y="-28575"/>
                <a:ext cx="1136373" cy="37653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Sign Off Prod TO Result</a:t>
                </a:r>
              </a:p>
            </p:txBody>
          </p:sp>
        </p:grpSp>
        <p:grpSp>
          <p:nvGrpSpPr>
            <p:cNvPr id="59" name="Group 59"/>
            <p:cNvGrpSpPr/>
            <p:nvPr/>
          </p:nvGrpSpPr>
          <p:grpSpPr>
            <a:xfrm>
              <a:off x="12420284" y="0"/>
              <a:ext cx="3181775" cy="1097075"/>
              <a:chOff x="0" y="0"/>
              <a:chExt cx="1009159" cy="347958"/>
            </a:xfrm>
          </p:grpSpPr>
          <p:sp>
            <p:nvSpPr>
              <p:cNvPr id="60" name="Freeform 60"/>
              <p:cNvSpPr/>
              <p:nvPr/>
            </p:nvSpPr>
            <p:spPr>
              <a:xfrm>
                <a:off x="0" y="0"/>
                <a:ext cx="1009159" cy="347958"/>
              </a:xfrm>
              <a:custGeom>
                <a:avLst/>
                <a:gdLst/>
                <a:ahLst/>
                <a:cxnLst/>
                <a:rect l="l" t="t" r="r" b="b"/>
                <a:pathLst>
                  <a:path w="1009159" h="347958">
                    <a:moveTo>
                      <a:pt x="90840" y="0"/>
                    </a:moveTo>
                    <a:lnTo>
                      <a:pt x="918320" y="0"/>
                    </a:lnTo>
                    <a:cubicBezTo>
                      <a:pt x="942412" y="0"/>
                      <a:pt x="965517" y="9571"/>
                      <a:pt x="982553" y="26606"/>
                    </a:cubicBezTo>
                    <a:cubicBezTo>
                      <a:pt x="999589" y="43642"/>
                      <a:pt x="1009159" y="66748"/>
                      <a:pt x="1009159" y="90840"/>
                    </a:cubicBezTo>
                    <a:lnTo>
                      <a:pt x="1009159" y="257118"/>
                    </a:lnTo>
                    <a:cubicBezTo>
                      <a:pt x="1009159" y="307288"/>
                      <a:pt x="968489" y="347958"/>
                      <a:pt x="918320" y="347958"/>
                    </a:cubicBezTo>
                    <a:lnTo>
                      <a:pt x="90840" y="347958"/>
                    </a:lnTo>
                    <a:cubicBezTo>
                      <a:pt x="40670" y="347958"/>
                      <a:pt x="0" y="307288"/>
                      <a:pt x="0" y="257118"/>
                    </a:cubicBezTo>
                    <a:lnTo>
                      <a:pt x="0" y="90840"/>
                    </a:lnTo>
                    <a:cubicBezTo>
                      <a:pt x="0" y="40670"/>
                      <a:pt x="40670" y="0"/>
                      <a:pt x="90840" y="0"/>
                    </a:cubicBezTo>
                    <a:close/>
                  </a:path>
                </a:pathLst>
              </a:custGeom>
              <a:solidFill>
                <a:srgbClr val="FFFFFF"/>
              </a:solidFill>
              <a:ln w="19050" cap="rnd">
                <a:solidFill>
                  <a:srgbClr val="118EE9"/>
                </a:solidFill>
                <a:prstDash val="solid"/>
                <a:round/>
              </a:ln>
            </p:spPr>
            <p:txBody>
              <a:bodyPr/>
              <a:lstStyle/>
              <a:p>
                <a:endParaRPr lang="en-US"/>
              </a:p>
            </p:txBody>
          </p:sp>
          <p:sp>
            <p:nvSpPr>
              <p:cNvPr id="61" name="TextBox 61"/>
              <p:cNvSpPr txBox="1"/>
              <p:nvPr/>
            </p:nvSpPr>
            <p:spPr>
              <a:xfrm>
                <a:off x="0" y="-28575"/>
                <a:ext cx="1009159" cy="376533"/>
              </a:xfrm>
              <a:prstGeom prst="rect">
                <a:avLst/>
              </a:prstGeom>
            </p:spPr>
            <p:txBody>
              <a:bodyPr lIns="27562" tIns="27562" rIns="27562" bIns="27562" rtlCol="0" anchor="ctr"/>
              <a:lstStyle/>
              <a:p>
                <a:pPr algn="ctr">
                  <a:lnSpc>
                    <a:spcPts val="2100"/>
                  </a:lnSpc>
                </a:pPr>
                <a:r>
                  <a:rPr lang="en-US" sz="1500" b="1">
                    <a:solidFill>
                      <a:srgbClr val="000000"/>
                    </a:solidFill>
                    <a:latin typeface="Canva Sans Bold"/>
                    <a:ea typeface="Canva Sans Bold"/>
                    <a:cs typeface="Canva Sans Bold"/>
                    <a:sym typeface="Canva Sans Bold"/>
                  </a:rPr>
                  <a:t>Gradual Live Rollout</a:t>
                </a:r>
              </a:p>
            </p:txBody>
          </p:sp>
        </p:grpSp>
        <p:sp>
          <p:nvSpPr>
            <p:cNvPr id="62" name="AutoShape 62"/>
            <p:cNvSpPr/>
            <p:nvPr/>
          </p:nvSpPr>
          <p:spPr>
            <a:xfrm>
              <a:off x="3052586" y="548538"/>
              <a:ext cx="609600" cy="0"/>
            </a:xfrm>
            <a:prstGeom prst="line">
              <a:avLst/>
            </a:prstGeom>
            <a:ln w="50800" cap="flat">
              <a:solidFill>
                <a:srgbClr val="118EE9"/>
              </a:solidFill>
              <a:prstDash val="solid"/>
              <a:headEnd type="none" w="sm" len="sm"/>
              <a:tailEnd type="arrow" w="med" len="sm"/>
            </a:ln>
          </p:spPr>
          <p:txBody>
            <a:bodyPr/>
            <a:lstStyle/>
            <a:p>
              <a:endParaRPr lang="en-US"/>
            </a:p>
          </p:txBody>
        </p:sp>
        <p:sp>
          <p:nvSpPr>
            <p:cNvPr id="63" name="AutoShape 63"/>
            <p:cNvSpPr/>
            <p:nvPr/>
          </p:nvSpPr>
          <p:spPr>
            <a:xfrm flipV="1">
              <a:off x="7618219" y="548538"/>
              <a:ext cx="609600" cy="0"/>
            </a:xfrm>
            <a:prstGeom prst="line">
              <a:avLst/>
            </a:prstGeom>
            <a:ln w="50800" cap="flat">
              <a:solidFill>
                <a:srgbClr val="118EE9"/>
              </a:solidFill>
              <a:prstDash val="solid"/>
              <a:headEnd type="none" w="sm" len="sm"/>
              <a:tailEnd type="arrow" w="med" len="sm"/>
            </a:ln>
          </p:spPr>
          <p:txBody>
            <a:bodyPr/>
            <a:lstStyle/>
            <a:p>
              <a:endParaRPr lang="en-US"/>
            </a:p>
          </p:txBody>
        </p:sp>
        <p:sp>
          <p:nvSpPr>
            <p:cNvPr id="64" name="AutoShape 64"/>
            <p:cNvSpPr/>
            <p:nvPr/>
          </p:nvSpPr>
          <p:spPr>
            <a:xfrm>
              <a:off x="11810684" y="548538"/>
              <a:ext cx="609600" cy="0"/>
            </a:xfrm>
            <a:prstGeom prst="line">
              <a:avLst/>
            </a:prstGeom>
            <a:ln w="50800" cap="flat">
              <a:solidFill>
                <a:srgbClr val="118EE9"/>
              </a:solidFill>
              <a:prstDash val="solid"/>
              <a:headEnd type="none" w="sm" len="sm"/>
              <a:tailEnd type="arrow" w="med" len="sm"/>
            </a:ln>
          </p:spPr>
          <p:txBody>
            <a:bodyPr/>
            <a:lstStyle/>
            <a:p>
              <a:endParaRPr lang="en-US"/>
            </a:p>
          </p:txBody>
        </p:sp>
      </p:grpSp>
      <p:sp>
        <p:nvSpPr>
          <p:cNvPr id="65" name="AutoShape 65"/>
          <p:cNvSpPr/>
          <p:nvPr/>
        </p:nvSpPr>
        <p:spPr>
          <a:xfrm>
            <a:off x="7822731" y="4011011"/>
            <a:ext cx="3423" cy="457281"/>
          </a:xfrm>
          <a:prstGeom prst="line">
            <a:avLst/>
          </a:prstGeom>
          <a:ln w="38100" cap="flat">
            <a:solidFill>
              <a:srgbClr val="118EE9"/>
            </a:solidFill>
            <a:prstDash val="solid"/>
            <a:headEnd type="none" w="sm" len="sm"/>
            <a:tailEnd type="arrow" w="med" len="sm"/>
          </a:ln>
        </p:spPr>
        <p:txBody>
          <a:bodyPr/>
          <a:lstStyle/>
          <a:p>
            <a:endParaRPr lang="en-US"/>
          </a:p>
        </p:txBody>
      </p:sp>
      <p:sp>
        <p:nvSpPr>
          <p:cNvPr id="66" name="AutoShape 66"/>
          <p:cNvSpPr/>
          <p:nvPr/>
        </p:nvSpPr>
        <p:spPr>
          <a:xfrm>
            <a:off x="7826154" y="6678757"/>
            <a:ext cx="0" cy="385730"/>
          </a:xfrm>
          <a:prstGeom prst="line">
            <a:avLst/>
          </a:prstGeom>
          <a:ln w="38100" cap="flat">
            <a:solidFill>
              <a:srgbClr val="118EE9"/>
            </a:solidFill>
            <a:prstDash val="solid"/>
            <a:headEnd type="none" w="sm" len="sm"/>
            <a:tailEnd type="arrow" w="med" len="sm"/>
          </a:ln>
        </p:spPr>
        <p:txBody>
          <a:bodyPr/>
          <a:lstStyle/>
          <a:p>
            <a:endParaRPr lang="en-US"/>
          </a:p>
        </p:txBody>
      </p:sp>
      <p:sp>
        <p:nvSpPr>
          <p:cNvPr id="67" name="Freeform 67"/>
          <p:cNvSpPr/>
          <p:nvPr/>
        </p:nvSpPr>
        <p:spPr>
          <a:xfrm>
            <a:off x="14529704" y="7705393"/>
            <a:ext cx="1411531" cy="1615486"/>
          </a:xfrm>
          <a:custGeom>
            <a:avLst/>
            <a:gdLst/>
            <a:ahLst/>
            <a:cxnLst/>
            <a:rect l="l" t="t" r="r" b="b"/>
            <a:pathLst>
              <a:path w="1411531" h="1615486">
                <a:moveTo>
                  <a:pt x="0" y="0"/>
                </a:moveTo>
                <a:lnTo>
                  <a:pt x="1411531" y="0"/>
                </a:lnTo>
                <a:lnTo>
                  <a:pt x="1411531" y="1615487"/>
                </a:lnTo>
                <a:lnTo>
                  <a:pt x="0" y="1615487"/>
                </a:lnTo>
                <a:lnTo>
                  <a:pt x="0" y="0"/>
                </a:lnTo>
                <a:close/>
              </a:path>
            </a:pathLst>
          </a:custGeom>
          <a:blipFill>
            <a:blip r:embed="rId3"/>
            <a:stretch>
              <a:fillRect/>
            </a:stretch>
          </a:blipFill>
        </p:spPr>
        <p:txBody>
          <a:bodyPr/>
          <a:lstStyle/>
          <a:p>
            <a:endParaRPr lang="en-US"/>
          </a:p>
        </p:txBody>
      </p:sp>
      <p:sp>
        <p:nvSpPr>
          <p:cNvPr id="68" name="AutoShape 68"/>
          <p:cNvSpPr/>
          <p:nvPr/>
        </p:nvSpPr>
        <p:spPr>
          <a:xfrm>
            <a:off x="13897058" y="8503611"/>
            <a:ext cx="632646" cy="9525"/>
          </a:xfrm>
          <a:prstGeom prst="line">
            <a:avLst/>
          </a:prstGeom>
          <a:ln w="38100" cap="flat">
            <a:solidFill>
              <a:srgbClr val="118EE9"/>
            </a:solidFill>
            <a:prstDash val="lgDash"/>
            <a:headEnd type="none" w="sm" len="sm"/>
            <a:tailEnd type="none" w="sm" len="sm"/>
          </a:ln>
        </p:spPr>
        <p:txBody>
          <a:bodyPr/>
          <a:lstStyle/>
          <a:p>
            <a:endParaRPr lang="en-US"/>
          </a:p>
        </p:txBody>
      </p:sp>
      <p:sp>
        <p:nvSpPr>
          <p:cNvPr id="69" name="TextBox 69"/>
          <p:cNvSpPr txBox="1"/>
          <p:nvPr/>
        </p:nvSpPr>
        <p:spPr>
          <a:xfrm>
            <a:off x="15941235" y="8195326"/>
            <a:ext cx="1372374" cy="692151"/>
          </a:xfrm>
          <a:prstGeom prst="rect">
            <a:avLst/>
          </a:prstGeom>
        </p:spPr>
        <p:txBody>
          <a:bodyPr lIns="0" tIns="0" rIns="0" bIns="0" rtlCol="0" anchor="t">
            <a:spAutoFit/>
          </a:bodyPr>
          <a:lstStyle/>
          <a:p>
            <a:pPr algn="ctr">
              <a:lnSpc>
                <a:spcPts val="2799"/>
              </a:lnSpc>
              <a:spcBef>
                <a:spcPct val="0"/>
              </a:spcBef>
            </a:pPr>
            <a:r>
              <a:rPr lang="en-US" sz="1999" b="1" i="1">
                <a:solidFill>
                  <a:srgbClr val="000000"/>
                </a:solidFill>
                <a:latin typeface="Canva Sans Bold Italics"/>
                <a:ea typeface="Canva Sans Bold Italics"/>
                <a:cs typeface="Canva Sans Bold Italics"/>
                <a:sym typeface="Canva Sans Bold Italics"/>
              </a:rPr>
              <a:t>Agreement Signed</a:t>
            </a:r>
          </a:p>
        </p:txBody>
      </p:sp>
      <p:grpSp>
        <p:nvGrpSpPr>
          <p:cNvPr id="70" name="Group 70"/>
          <p:cNvGrpSpPr/>
          <p:nvPr/>
        </p:nvGrpSpPr>
        <p:grpSpPr>
          <a:xfrm>
            <a:off x="6020453" y="1830226"/>
            <a:ext cx="3611402" cy="896875"/>
            <a:chOff x="0" y="0"/>
            <a:chExt cx="2507901" cy="622825"/>
          </a:xfrm>
        </p:grpSpPr>
        <p:sp>
          <p:nvSpPr>
            <p:cNvPr id="71" name="Freeform 71"/>
            <p:cNvSpPr/>
            <p:nvPr/>
          </p:nvSpPr>
          <p:spPr>
            <a:xfrm>
              <a:off x="0" y="0"/>
              <a:ext cx="2507901" cy="622825"/>
            </a:xfrm>
            <a:custGeom>
              <a:avLst/>
              <a:gdLst/>
              <a:ahLst/>
              <a:cxnLst/>
              <a:rect l="l" t="t" r="r" b="b"/>
              <a:pathLst>
                <a:path w="2507901" h="622825">
                  <a:moveTo>
                    <a:pt x="10719" y="0"/>
                  </a:moveTo>
                  <a:lnTo>
                    <a:pt x="2497182" y="0"/>
                  </a:lnTo>
                  <a:cubicBezTo>
                    <a:pt x="2503102" y="0"/>
                    <a:pt x="2507901" y="4799"/>
                    <a:pt x="2507901" y="10719"/>
                  </a:cubicBezTo>
                  <a:lnTo>
                    <a:pt x="2507901" y="612107"/>
                  </a:lnTo>
                  <a:cubicBezTo>
                    <a:pt x="2507901" y="618026"/>
                    <a:pt x="2503102" y="622825"/>
                    <a:pt x="2497182" y="622825"/>
                  </a:cubicBezTo>
                  <a:lnTo>
                    <a:pt x="10719" y="622825"/>
                  </a:lnTo>
                  <a:cubicBezTo>
                    <a:pt x="4799" y="622825"/>
                    <a:pt x="0" y="618026"/>
                    <a:pt x="0" y="612107"/>
                  </a:cubicBezTo>
                  <a:lnTo>
                    <a:pt x="0" y="10719"/>
                  </a:lnTo>
                  <a:cubicBezTo>
                    <a:pt x="0" y="4799"/>
                    <a:pt x="4799" y="0"/>
                    <a:pt x="10719" y="0"/>
                  </a:cubicBezTo>
                  <a:close/>
                </a:path>
              </a:pathLst>
            </a:custGeom>
            <a:solidFill>
              <a:srgbClr val="118EE9"/>
            </a:solidFill>
            <a:ln w="19050" cap="sq">
              <a:solidFill>
                <a:srgbClr val="118EE9"/>
              </a:solidFill>
              <a:prstDash val="solid"/>
              <a:miter/>
            </a:ln>
          </p:spPr>
          <p:txBody>
            <a:bodyPr/>
            <a:lstStyle/>
            <a:p>
              <a:endParaRPr lang="en-US"/>
            </a:p>
          </p:txBody>
        </p:sp>
        <p:sp>
          <p:nvSpPr>
            <p:cNvPr id="72" name="TextBox 72"/>
            <p:cNvSpPr txBox="1"/>
            <p:nvPr/>
          </p:nvSpPr>
          <p:spPr>
            <a:xfrm>
              <a:off x="0" y="-47625"/>
              <a:ext cx="2507901" cy="670450"/>
            </a:xfrm>
            <a:prstGeom prst="rect">
              <a:avLst/>
            </a:prstGeom>
          </p:spPr>
          <p:txBody>
            <a:bodyPr lIns="27562" tIns="27562" rIns="27562" bIns="27562" rtlCol="0" anchor="ctr"/>
            <a:lstStyle/>
            <a:p>
              <a:pPr algn="ctr">
                <a:lnSpc>
                  <a:spcPts val="2800"/>
                </a:lnSpc>
                <a:spcBef>
                  <a:spcPct val="0"/>
                </a:spcBef>
              </a:pPr>
              <a:r>
                <a:rPr lang="en-US" sz="2000" b="1">
                  <a:solidFill>
                    <a:srgbClr val="FFFFFF"/>
                  </a:solidFill>
                  <a:latin typeface="Canva Sans Bold"/>
                  <a:ea typeface="Canva Sans Bold"/>
                  <a:cs typeface="Canva Sans Bold"/>
                  <a:sym typeface="Canva Sans Bold"/>
                </a:rPr>
                <a:t>Onboarding</a:t>
              </a:r>
            </a:p>
          </p:txBody>
        </p:sp>
      </p:grpSp>
      <p:grpSp>
        <p:nvGrpSpPr>
          <p:cNvPr id="73" name="Group 73"/>
          <p:cNvGrpSpPr/>
          <p:nvPr/>
        </p:nvGrpSpPr>
        <p:grpSpPr>
          <a:xfrm>
            <a:off x="6020453" y="4468292"/>
            <a:ext cx="3611402" cy="896875"/>
            <a:chOff x="0" y="0"/>
            <a:chExt cx="2507901" cy="622825"/>
          </a:xfrm>
        </p:grpSpPr>
        <p:sp>
          <p:nvSpPr>
            <p:cNvPr id="74" name="Freeform 74"/>
            <p:cNvSpPr/>
            <p:nvPr/>
          </p:nvSpPr>
          <p:spPr>
            <a:xfrm>
              <a:off x="0" y="0"/>
              <a:ext cx="2507901" cy="622825"/>
            </a:xfrm>
            <a:custGeom>
              <a:avLst/>
              <a:gdLst/>
              <a:ahLst/>
              <a:cxnLst/>
              <a:rect l="l" t="t" r="r" b="b"/>
              <a:pathLst>
                <a:path w="2507901" h="622825">
                  <a:moveTo>
                    <a:pt x="10719" y="0"/>
                  </a:moveTo>
                  <a:lnTo>
                    <a:pt x="2497182" y="0"/>
                  </a:lnTo>
                  <a:cubicBezTo>
                    <a:pt x="2503102" y="0"/>
                    <a:pt x="2507901" y="4799"/>
                    <a:pt x="2507901" y="10719"/>
                  </a:cubicBezTo>
                  <a:lnTo>
                    <a:pt x="2507901" y="612107"/>
                  </a:lnTo>
                  <a:cubicBezTo>
                    <a:pt x="2507901" y="618026"/>
                    <a:pt x="2503102" y="622825"/>
                    <a:pt x="2497182" y="622825"/>
                  </a:cubicBezTo>
                  <a:lnTo>
                    <a:pt x="10719" y="622825"/>
                  </a:lnTo>
                  <a:cubicBezTo>
                    <a:pt x="4799" y="622825"/>
                    <a:pt x="0" y="618026"/>
                    <a:pt x="0" y="612107"/>
                  </a:cubicBezTo>
                  <a:lnTo>
                    <a:pt x="0" y="10719"/>
                  </a:lnTo>
                  <a:cubicBezTo>
                    <a:pt x="0" y="4799"/>
                    <a:pt x="4799" y="0"/>
                    <a:pt x="10719" y="0"/>
                  </a:cubicBezTo>
                  <a:close/>
                </a:path>
              </a:pathLst>
            </a:custGeom>
            <a:solidFill>
              <a:srgbClr val="118EE9"/>
            </a:solidFill>
            <a:ln w="19050" cap="sq">
              <a:solidFill>
                <a:srgbClr val="118EE9"/>
              </a:solidFill>
              <a:prstDash val="solid"/>
              <a:miter/>
            </a:ln>
          </p:spPr>
          <p:txBody>
            <a:bodyPr/>
            <a:lstStyle/>
            <a:p>
              <a:endParaRPr lang="en-US"/>
            </a:p>
          </p:txBody>
        </p:sp>
        <p:sp>
          <p:nvSpPr>
            <p:cNvPr id="75" name="TextBox 75"/>
            <p:cNvSpPr txBox="1"/>
            <p:nvPr/>
          </p:nvSpPr>
          <p:spPr>
            <a:xfrm>
              <a:off x="0" y="-47625"/>
              <a:ext cx="2507901" cy="670450"/>
            </a:xfrm>
            <a:prstGeom prst="rect">
              <a:avLst/>
            </a:prstGeom>
          </p:spPr>
          <p:txBody>
            <a:bodyPr lIns="27562" tIns="27562" rIns="27562" bIns="27562" rtlCol="0" anchor="ctr"/>
            <a:lstStyle/>
            <a:p>
              <a:pPr algn="ctr">
                <a:lnSpc>
                  <a:spcPts val="2800"/>
                </a:lnSpc>
                <a:spcBef>
                  <a:spcPct val="0"/>
                </a:spcBef>
              </a:pPr>
              <a:r>
                <a:rPr lang="en-US" sz="2000" b="1">
                  <a:solidFill>
                    <a:srgbClr val="FFFFFF"/>
                  </a:solidFill>
                  <a:latin typeface="Canva Sans Bold"/>
                  <a:ea typeface="Canva Sans Bold"/>
                  <a:cs typeface="Canva Sans Bold"/>
                  <a:sym typeface="Canva Sans Bold"/>
                </a:rPr>
                <a:t>Development</a:t>
              </a:r>
            </a:p>
          </p:txBody>
        </p:sp>
      </p:grpSp>
      <p:grpSp>
        <p:nvGrpSpPr>
          <p:cNvPr id="76" name="Group 76"/>
          <p:cNvGrpSpPr/>
          <p:nvPr/>
        </p:nvGrpSpPr>
        <p:grpSpPr>
          <a:xfrm>
            <a:off x="454523" y="388874"/>
            <a:ext cx="17378954" cy="803361"/>
            <a:chOff x="0" y="-85725"/>
            <a:chExt cx="23171938" cy="1071148"/>
          </a:xfrm>
        </p:grpSpPr>
        <p:sp>
          <p:nvSpPr>
            <p:cNvPr id="77" name="TextBox 77"/>
            <p:cNvSpPr txBox="1"/>
            <p:nvPr/>
          </p:nvSpPr>
          <p:spPr>
            <a:xfrm>
              <a:off x="0" y="-85725"/>
              <a:ext cx="9462152" cy="1071148"/>
            </a:xfrm>
            <a:prstGeom prst="rect">
              <a:avLst/>
            </a:prstGeom>
          </p:spPr>
          <p:txBody>
            <a:bodyPr wrap="square" lIns="0" tIns="0" rIns="0" bIns="0" rtlCol="0" anchor="t">
              <a:spAutoFit/>
            </a:bodyPr>
            <a:lstStyle/>
            <a:p>
              <a:pPr algn="ctr">
                <a:lnSpc>
                  <a:spcPts val="6719"/>
                </a:lnSpc>
              </a:pPr>
              <a:r>
                <a:rPr lang="en-US" sz="4800" b="1" dirty="0">
                  <a:solidFill>
                    <a:srgbClr val="000000"/>
                  </a:solidFill>
                  <a:latin typeface="Canva Sans Bold"/>
                  <a:ea typeface="Canva Sans Bold"/>
                  <a:cs typeface="Canva Sans Bold"/>
                  <a:sym typeface="Canva Sans Bold"/>
                </a:rPr>
                <a:t>Mini Program Lifecycle</a:t>
              </a:r>
            </a:p>
          </p:txBody>
        </p:sp>
        <p:sp>
          <p:nvSpPr>
            <p:cNvPr id="78" name="AutoShape 78"/>
            <p:cNvSpPr/>
            <p:nvPr/>
          </p:nvSpPr>
          <p:spPr>
            <a:xfrm>
              <a:off x="9529521" y="509270"/>
              <a:ext cx="13642417"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9073221" y="1350610"/>
            <a:ext cx="1853115" cy="1498292"/>
            <a:chOff x="0" y="0"/>
            <a:chExt cx="1650772" cy="1334692"/>
          </a:xfrm>
        </p:grpSpPr>
        <p:sp>
          <p:nvSpPr>
            <p:cNvPr id="4" name="Freeform 4"/>
            <p:cNvSpPr/>
            <p:nvPr/>
          </p:nvSpPr>
          <p:spPr>
            <a:xfrm>
              <a:off x="0" y="0"/>
              <a:ext cx="1650783" cy="1334692"/>
            </a:xfrm>
            <a:custGeom>
              <a:avLst/>
              <a:gdLst/>
              <a:ahLst/>
              <a:cxnLst/>
              <a:rect l="l" t="t" r="r" b="b"/>
              <a:pathLst>
                <a:path w="1650783" h="1334692">
                  <a:moveTo>
                    <a:pt x="1077167" y="0"/>
                  </a:moveTo>
                  <a:lnTo>
                    <a:pt x="573561" y="0"/>
                  </a:lnTo>
                  <a:cubicBezTo>
                    <a:pt x="256768" y="0"/>
                    <a:pt x="0" y="231792"/>
                    <a:pt x="0" y="517720"/>
                  </a:cubicBezTo>
                  <a:cubicBezTo>
                    <a:pt x="0" y="724714"/>
                    <a:pt x="134610" y="903262"/>
                    <a:pt x="329092" y="986101"/>
                  </a:cubicBezTo>
                  <a:lnTo>
                    <a:pt x="329092" y="1334692"/>
                  </a:lnTo>
                  <a:lnTo>
                    <a:pt x="718645" y="1035423"/>
                  </a:lnTo>
                  <a:lnTo>
                    <a:pt x="1077167" y="1035423"/>
                  </a:lnTo>
                  <a:cubicBezTo>
                    <a:pt x="1393981" y="1035423"/>
                    <a:pt x="1650772" y="803630"/>
                    <a:pt x="1650772" y="517701"/>
                  </a:cubicBezTo>
                  <a:cubicBezTo>
                    <a:pt x="1650783" y="231792"/>
                    <a:pt x="1393981" y="0"/>
                    <a:pt x="1077167" y="0"/>
                  </a:cubicBezTo>
                  <a:close/>
                </a:path>
              </a:pathLst>
            </a:custGeom>
            <a:solidFill>
              <a:srgbClr val="FFFFFF"/>
            </a:solidFill>
            <a:ln w="19050" cap="sq">
              <a:solidFill>
                <a:srgbClr val="000000"/>
              </a:solidFill>
              <a:prstDash val="lgDash"/>
              <a:miter/>
            </a:ln>
          </p:spPr>
          <p:txBody>
            <a:bodyPr/>
            <a:lstStyle/>
            <a:p>
              <a:endParaRPr lang="en-US"/>
            </a:p>
          </p:txBody>
        </p:sp>
        <p:sp>
          <p:nvSpPr>
            <p:cNvPr id="5" name="TextBox 5"/>
            <p:cNvSpPr txBox="1"/>
            <p:nvPr/>
          </p:nvSpPr>
          <p:spPr>
            <a:xfrm>
              <a:off x="0" y="52451"/>
              <a:ext cx="1650772" cy="924734"/>
            </a:xfrm>
            <a:prstGeom prst="rect">
              <a:avLst/>
            </a:prstGeom>
          </p:spPr>
          <p:txBody>
            <a:bodyPr lIns="27562" tIns="27562" rIns="27562" bIns="27562" rtlCol="0" anchor="ctr"/>
            <a:lstStyle/>
            <a:p>
              <a:pPr algn="ctr">
                <a:lnSpc>
                  <a:spcPts val="1679"/>
                </a:lnSpc>
              </a:pPr>
              <a:r>
                <a:rPr lang="en-US" sz="1200" b="1">
                  <a:solidFill>
                    <a:srgbClr val="000000"/>
                  </a:solidFill>
                  <a:latin typeface="Canva Sans Bold"/>
                  <a:ea typeface="Canva Sans Bold"/>
                  <a:cs typeface="Canva Sans Bold"/>
                  <a:sym typeface="Canva Sans Bold"/>
                </a:rPr>
                <a:t>Approval by Biz Ops, TS, CFM, etc)</a:t>
              </a:r>
            </a:p>
          </p:txBody>
        </p:sp>
      </p:grpSp>
      <p:grpSp>
        <p:nvGrpSpPr>
          <p:cNvPr id="6" name="Group 6"/>
          <p:cNvGrpSpPr/>
          <p:nvPr/>
        </p:nvGrpSpPr>
        <p:grpSpPr>
          <a:xfrm>
            <a:off x="1763625" y="3259609"/>
            <a:ext cx="3146828" cy="1730566"/>
            <a:chOff x="0" y="0"/>
            <a:chExt cx="2185282" cy="1201774"/>
          </a:xfrm>
        </p:grpSpPr>
        <p:sp>
          <p:nvSpPr>
            <p:cNvPr id="7" name="Freeform 7"/>
            <p:cNvSpPr/>
            <p:nvPr/>
          </p:nvSpPr>
          <p:spPr>
            <a:xfrm>
              <a:off x="0" y="0"/>
              <a:ext cx="2185282" cy="1201774"/>
            </a:xfrm>
            <a:custGeom>
              <a:avLst/>
              <a:gdLst/>
              <a:ahLst/>
              <a:cxnLst/>
              <a:rect l="l" t="t" r="r" b="b"/>
              <a:pathLst>
                <a:path w="2185282" h="1201774">
                  <a:moveTo>
                    <a:pt x="12301" y="0"/>
                  </a:moveTo>
                  <a:lnTo>
                    <a:pt x="2172981" y="0"/>
                  </a:lnTo>
                  <a:cubicBezTo>
                    <a:pt x="2176244" y="0"/>
                    <a:pt x="2179372" y="1296"/>
                    <a:pt x="2181679" y="3603"/>
                  </a:cubicBezTo>
                  <a:cubicBezTo>
                    <a:pt x="2183986" y="5910"/>
                    <a:pt x="2185282" y="9039"/>
                    <a:pt x="2185282" y="12301"/>
                  </a:cubicBezTo>
                  <a:lnTo>
                    <a:pt x="2185282" y="1189473"/>
                  </a:lnTo>
                  <a:cubicBezTo>
                    <a:pt x="2185282" y="1196266"/>
                    <a:pt x="2179775" y="1201774"/>
                    <a:pt x="2172981" y="1201774"/>
                  </a:cubicBezTo>
                  <a:lnTo>
                    <a:pt x="12301" y="1201774"/>
                  </a:lnTo>
                  <a:cubicBezTo>
                    <a:pt x="9039" y="1201774"/>
                    <a:pt x="5910" y="1200478"/>
                    <a:pt x="3603" y="1198171"/>
                  </a:cubicBezTo>
                  <a:cubicBezTo>
                    <a:pt x="1296" y="1195864"/>
                    <a:pt x="0" y="1192735"/>
                    <a:pt x="0" y="1189473"/>
                  </a:cubicBezTo>
                  <a:lnTo>
                    <a:pt x="0" y="12301"/>
                  </a:lnTo>
                  <a:cubicBezTo>
                    <a:pt x="0" y="5507"/>
                    <a:pt x="5507" y="0"/>
                    <a:pt x="12301" y="0"/>
                  </a:cubicBezTo>
                  <a:close/>
                </a:path>
              </a:pathLst>
            </a:custGeom>
            <a:solidFill>
              <a:srgbClr val="FFFFFF"/>
            </a:solidFill>
            <a:ln w="19050" cap="sq">
              <a:solidFill>
                <a:srgbClr val="000000"/>
              </a:solidFill>
              <a:prstDash val="solid"/>
              <a:miter/>
            </a:ln>
          </p:spPr>
          <p:txBody>
            <a:bodyPr/>
            <a:lstStyle/>
            <a:p>
              <a:endParaRPr lang="en-US"/>
            </a:p>
          </p:txBody>
        </p:sp>
        <p:sp>
          <p:nvSpPr>
            <p:cNvPr id="8" name="TextBox 8"/>
            <p:cNvSpPr txBox="1"/>
            <p:nvPr/>
          </p:nvSpPr>
          <p:spPr>
            <a:xfrm>
              <a:off x="0" y="-28575"/>
              <a:ext cx="2185282" cy="1230349"/>
            </a:xfrm>
            <a:prstGeom prst="rect">
              <a:avLst/>
            </a:prstGeom>
          </p:spPr>
          <p:txBody>
            <a:bodyPr lIns="27562" tIns="27562" rIns="27562" bIns="27562" rtlCol="0" anchor="ctr"/>
            <a:lstStyle/>
            <a:p>
              <a:pPr algn="ctr">
                <a:lnSpc>
                  <a:spcPts val="1960"/>
                </a:lnSpc>
              </a:pPr>
              <a:r>
                <a:rPr lang="en-US" sz="1400" b="1">
                  <a:solidFill>
                    <a:srgbClr val="000000"/>
                  </a:solidFill>
                  <a:latin typeface="Canva Sans Bold"/>
                  <a:ea typeface="Canva Sans Bold"/>
                  <a:cs typeface="Canva Sans Bold"/>
                  <a:sym typeface="Canva Sans Bold"/>
                </a:rPr>
                <a:t>Register for Merchant Portal:</a:t>
              </a:r>
            </a:p>
            <a:p>
              <a:pPr algn="ctr">
                <a:lnSpc>
                  <a:spcPts val="1960"/>
                </a:lnSpc>
                <a:spcBef>
                  <a:spcPct val="0"/>
                </a:spcBef>
              </a:pPr>
              <a:r>
                <a:rPr lang="en-US" sz="1400" b="1" u="sng">
                  <a:solidFill>
                    <a:srgbClr val="000000"/>
                  </a:solidFill>
                  <a:latin typeface="Canva Sans Bold"/>
                  <a:ea typeface="Canva Sans Bold"/>
                  <a:cs typeface="Canva Sans Bold"/>
                  <a:sym typeface="Canva Sans Bold"/>
                  <a:hlinkClick r:id="rId3" tooltip="https://www.dana.id/enterprise/"/>
                </a:rPr>
                <a:t>https://www.dana.id/enterprise/</a:t>
              </a:r>
            </a:p>
            <a:p>
              <a:pPr algn="ctr">
                <a:lnSpc>
                  <a:spcPts val="1960"/>
                </a:lnSpc>
                <a:spcBef>
                  <a:spcPct val="0"/>
                </a:spcBef>
              </a:pPr>
              <a:endParaRPr lang="en-US" sz="1400" b="1" u="sng">
                <a:solidFill>
                  <a:srgbClr val="000000"/>
                </a:solidFill>
                <a:latin typeface="Canva Sans Bold"/>
                <a:ea typeface="Canva Sans Bold"/>
                <a:cs typeface="Canva Sans Bold"/>
                <a:sym typeface="Canva Sans Bold"/>
                <a:hlinkClick r:id="rId3" tooltip="https://www.dana.id/enterprise/"/>
              </a:endParaRPr>
            </a:p>
            <a:p>
              <a:pPr algn="ctr">
                <a:lnSpc>
                  <a:spcPts val="1960"/>
                </a:lnSpc>
                <a:spcBef>
                  <a:spcPct val="0"/>
                </a:spcBef>
              </a:pPr>
              <a:r>
                <a:rPr lang="en-US" sz="1400" b="1">
                  <a:solidFill>
                    <a:srgbClr val="000000"/>
                  </a:solidFill>
                  <a:latin typeface="Canva Sans Bold"/>
                  <a:ea typeface="Canva Sans Bold"/>
                  <a:cs typeface="Canva Sans Bold"/>
                  <a:sym typeface="Canva Sans Bold"/>
                </a:rPr>
                <a:t>equal with </a:t>
              </a:r>
              <a:r>
                <a:rPr lang="en-US" sz="1400" b="1" u="sng">
                  <a:solidFill>
                    <a:srgbClr val="000000"/>
                  </a:solidFill>
                  <a:latin typeface="Canva Sans Bold"/>
                  <a:ea typeface="Canva Sans Bold"/>
                  <a:cs typeface="Canva Sans Bold"/>
                  <a:sym typeface="Canva Sans Bold"/>
                  <a:hlinkClick r:id="rId4" tooltip="https://dashboard.dana.id/app/"/>
                </a:rPr>
                <a:t>https://dashboard.dana.id/app/</a:t>
              </a:r>
            </a:p>
          </p:txBody>
        </p:sp>
      </p:grpSp>
      <p:grpSp>
        <p:nvGrpSpPr>
          <p:cNvPr id="9" name="Group 9"/>
          <p:cNvGrpSpPr/>
          <p:nvPr/>
        </p:nvGrpSpPr>
        <p:grpSpPr>
          <a:xfrm>
            <a:off x="6424425" y="2617481"/>
            <a:ext cx="3044615" cy="3014822"/>
            <a:chOff x="0" y="0"/>
            <a:chExt cx="1797949" cy="1780356"/>
          </a:xfrm>
        </p:grpSpPr>
        <p:sp>
          <p:nvSpPr>
            <p:cNvPr id="10" name="Freeform 10"/>
            <p:cNvSpPr/>
            <p:nvPr/>
          </p:nvSpPr>
          <p:spPr>
            <a:xfrm>
              <a:off x="0" y="0"/>
              <a:ext cx="1797949" cy="1780356"/>
            </a:xfrm>
            <a:custGeom>
              <a:avLst/>
              <a:gdLst/>
              <a:ahLst/>
              <a:cxnLst/>
              <a:rect l="l" t="t" r="r" b="b"/>
              <a:pathLst>
                <a:path w="1797949" h="1780356">
                  <a:moveTo>
                    <a:pt x="898975" y="0"/>
                  </a:moveTo>
                  <a:cubicBezTo>
                    <a:pt x="402485" y="0"/>
                    <a:pt x="0" y="398546"/>
                    <a:pt x="0" y="890178"/>
                  </a:cubicBezTo>
                  <a:cubicBezTo>
                    <a:pt x="0" y="1381810"/>
                    <a:pt x="402485" y="1780356"/>
                    <a:pt x="898975" y="1780356"/>
                  </a:cubicBezTo>
                  <a:cubicBezTo>
                    <a:pt x="1395465" y="1780356"/>
                    <a:pt x="1797949" y="1381810"/>
                    <a:pt x="1797949" y="890178"/>
                  </a:cubicBezTo>
                  <a:cubicBezTo>
                    <a:pt x="1797949" y="398546"/>
                    <a:pt x="1395465" y="0"/>
                    <a:pt x="898975" y="0"/>
                  </a:cubicBezTo>
                  <a:close/>
                </a:path>
              </a:pathLst>
            </a:custGeom>
            <a:solidFill>
              <a:srgbClr val="FFFFFF"/>
            </a:solidFill>
            <a:ln w="19050" cap="sq">
              <a:solidFill>
                <a:srgbClr val="000000"/>
              </a:solidFill>
              <a:prstDash val="solid"/>
              <a:miter/>
            </a:ln>
          </p:spPr>
          <p:txBody>
            <a:bodyPr/>
            <a:lstStyle/>
            <a:p>
              <a:endParaRPr lang="en-US"/>
            </a:p>
          </p:txBody>
        </p:sp>
        <p:sp>
          <p:nvSpPr>
            <p:cNvPr id="11" name="TextBox 11"/>
            <p:cNvSpPr txBox="1"/>
            <p:nvPr/>
          </p:nvSpPr>
          <p:spPr>
            <a:xfrm>
              <a:off x="168558" y="138333"/>
              <a:ext cx="1460834" cy="1475114"/>
            </a:xfrm>
            <a:prstGeom prst="rect">
              <a:avLst/>
            </a:prstGeom>
          </p:spPr>
          <p:txBody>
            <a:bodyPr lIns="27562" tIns="27562" rIns="27562" bIns="27562" rtlCol="0" anchor="ctr"/>
            <a:lstStyle/>
            <a:p>
              <a:pPr algn="l">
                <a:lnSpc>
                  <a:spcPts val="1960"/>
                </a:lnSpc>
              </a:pPr>
              <a:endParaRPr/>
            </a:p>
            <a:p>
              <a:pPr marL="302261" lvl="1" indent="-151130" algn="l">
                <a:lnSpc>
                  <a:spcPts val="1960"/>
                </a:lnSpc>
                <a:buFont typeface="Arial"/>
                <a:buChar char="•"/>
              </a:pPr>
              <a:r>
                <a:rPr lang="en-US" sz="1400" b="1">
                  <a:solidFill>
                    <a:srgbClr val="000000"/>
                  </a:solidFill>
                  <a:latin typeface="Canva Sans Bold"/>
                  <a:ea typeface="Canva Sans Bold"/>
                  <a:cs typeface="Canva Sans Bold"/>
                  <a:sym typeface="Canva Sans Bold"/>
                </a:rPr>
                <a:t>Business Information</a:t>
              </a:r>
            </a:p>
            <a:p>
              <a:pPr marL="302261" lvl="1" indent="-151130" algn="l">
                <a:lnSpc>
                  <a:spcPts val="1960"/>
                </a:lnSpc>
                <a:buFont typeface="Arial"/>
                <a:buChar char="•"/>
              </a:pPr>
              <a:r>
                <a:rPr lang="en-US" sz="1400" b="1">
                  <a:solidFill>
                    <a:srgbClr val="000000"/>
                  </a:solidFill>
                  <a:latin typeface="Canva Sans Bold"/>
                  <a:ea typeface="Canva Sans Bold"/>
                  <a:cs typeface="Canva Sans Bold"/>
                  <a:sym typeface="Canva Sans Bold"/>
                </a:rPr>
                <a:t>DANA Use Cases (widget, disbursement, etc)</a:t>
              </a:r>
            </a:p>
            <a:p>
              <a:pPr marL="302261" lvl="1" indent="-151130" algn="l">
                <a:lnSpc>
                  <a:spcPts val="1960"/>
                </a:lnSpc>
                <a:buFont typeface="Arial"/>
                <a:buChar char="•"/>
              </a:pPr>
              <a:r>
                <a:rPr lang="en-US" sz="1400" b="1">
                  <a:solidFill>
                    <a:srgbClr val="000000"/>
                  </a:solidFill>
                  <a:latin typeface="Canva Sans Bold"/>
                  <a:ea typeface="Canva Sans Bold"/>
                  <a:cs typeface="Canva Sans Bold"/>
                  <a:sym typeface="Canva Sans Bold"/>
                </a:rPr>
                <a:t>Legal Documents (KTP, Izin usaha, etc)</a:t>
              </a:r>
            </a:p>
            <a:p>
              <a:pPr algn="l">
                <a:lnSpc>
                  <a:spcPts val="1960"/>
                </a:lnSpc>
              </a:pPr>
              <a:endParaRPr lang="en-US" sz="1400" b="1">
                <a:solidFill>
                  <a:srgbClr val="000000"/>
                </a:solidFill>
                <a:latin typeface="Canva Sans Bold"/>
                <a:ea typeface="Canva Sans Bold"/>
                <a:cs typeface="Canva Sans Bold"/>
                <a:sym typeface="Canva Sans Bold"/>
              </a:endParaRPr>
            </a:p>
          </p:txBody>
        </p:sp>
      </p:grpSp>
      <p:sp>
        <p:nvSpPr>
          <p:cNvPr id="12" name="AutoShape 12"/>
          <p:cNvSpPr/>
          <p:nvPr/>
        </p:nvSpPr>
        <p:spPr>
          <a:xfrm flipV="1">
            <a:off x="4910453" y="4124892"/>
            <a:ext cx="1513972" cy="0"/>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13" name="Group 13"/>
          <p:cNvGrpSpPr/>
          <p:nvPr/>
        </p:nvGrpSpPr>
        <p:grpSpPr>
          <a:xfrm>
            <a:off x="14390280" y="2931047"/>
            <a:ext cx="2264485" cy="2387691"/>
            <a:chOff x="0" y="0"/>
            <a:chExt cx="965186" cy="1017700"/>
          </a:xfrm>
        </p:grpSpPr>
        <p:sp>
          <p:nvSpPr>
            <p:cNvPr id="14" name="Freeform 14"/>
            <p:cNvSpPr/>
            <p:nvPr/>
          </p:nvSpPr>
          <p:spPr>
            <a:xfrm>
              <a:off x="0" y="0"/>
              <a:ext cx="965186" cy="1017700"/>
            </a:xfrm>
            <a:custGeom>
              <a:avLst/>
              <a:gdLst/>
              <a:ahLst/>
              <a:cxnLst/>
              <a:rect l="l" t="t" r="r" b="b"/>
              <a:pathLst>
                <a:path w="965186" h="1017700">
                  <a:moveTo>
                    <a:pt x="482593" y="0"/>
                  </a:moveTo>
                  <a:lnTo>
                    <a:pt x="965186" y="203200"/>
                  </a:lnTo>
                  <a:lnTo>
                    <a:pt x="965186" y="814500"/>
                  </a:lnTo>
                  <a:lnTo>
                    <a:pt x="482593" y="1017700"/>
                  </a:lnTo>
                  <a:lnTo>
                    <a:pt x="0" y="814500"/>
                  </a:lnTo>
                  <a:lnTo>
                    <a:pt x="0" y="203200"/>
                  </a:lnTo>
                  <a:lnTo>
                    <a:pt x="482593" y="0"/>
                  </a:lnTo>
                  <a:close/>
                </a:path>
              </a:pathLst>
            </a:custGeom>
            <a:solidFill>
              <a:srgbClr val="FFFFFF"/>
            </a:solidFill>
            <a:ln w="19050" cap="sq">
              <a:solidFill>
                <a:srgbClr val="000000"/>
              </a:solidFill>
              <a:prstDash val="solid"/>
              <a:miter/>
            </a:ln>
          </p:spPr>
          <p:txBody>
            <a:bodyPr/>
            <a:lstStyle/>
            <a:p>
              <a:endParaRPr lang="en-US"/>
            </a:p>
          </p:txBody>
        </p:sp>
        <p:sp>
          <p:nvSpPr>
            <p:cNvPr id="15" name="TextBox 15"/>
            <p:cNvSpPr txBox="1"/>
            <p:nvPr/>
          </p:nvSpPr>
          <p:spPr>
            <a:xfrm>
              <a:off x="0" y="111125"/>
              <a:ext cx="965186" cy="766875"/>
            </a:xfrm>
            <a:prstGeom prst="rect">
              <a:avLst/>
            </a:prstGeom>
          </p:spPr>
          <p:txBody>
            <a:bodyPr lIns="27562" tIns="27562" rIns="27562" bIns="27562" rtlCol="0" anchor="ctr"/>
            <a:lstStyle/>
            <a:p>
              <a:pPr algn="ctr">
                <a:lnSpc>
                  <a:spcPts val="1960"/>
                </a:lnSpc>
              </a:pPr>
              <a:r>
                <a:rPr lang="en-US" sz="1400" b="1">
                  <a:solidFill>
                    <a:srgbClr val="000000"/>
                  </a:solidFill>
                  <a:latin typeface="Canva Sans Bold"/>
                  <a:ea typeface="Canva Sans Bold"/>
                  <a:cs typeface="Canva Sans Bold"/>
                  <a:sym typeface="Canva Sans Bold"/>
                </a:rPr>
                <a:t>SANDBOX</a:t>
              </a:r>
            </a:p>
            <a:p>
              <a:pPr marL="302261" lvl="1" indent="-151130" algn="l">
                <a:lnSpc>
                  <a:spcPts val="1960"/>
                </a:lnSpc>
                <a:buFont typeface="Arial"/>
                <a:buChar char="•"/>
              </a:pPr>
              <a:r>
                <a:rPr lang="en-US" sz="1400" b="1">
                  <a:solidFill>
                    <a:srgbClr val="000000"/>
                  </a:solidFill>
                  <a:latin typeface="Canva Sans Bold"/>
                  <a:ea typeface="Canva Sans Bold"/>
                  <a:cs typeface="Canva Sans Bold"/>
                  <a:sym typeface="Canva Sans Bold"/>
                </a:rPr>
                <a:t>Client ID</a:t>
              </a:r>
            </a:p>
            <a:p>
              <a:pPr marL="302261" lvl="1" indent="-151130" algn="l">
                <a:lnSpc>
                  <a:spcPts val="1960"/>
                </a:lnSpc>
                <a:buFont typeface="Arial"/>
                <a:buChar char="•"/>
              </a:pPr>
              <a:r>
                <a:rPr lang="en-US" sz="1400" b="1">
                  <a:solidFill>
                    <a:srgbClr val="000000"/>
                  </a:solidFill>
                  <a:latin typeface="Canva Sans Bold"/>
                  <a:ea typeface="Canva Sans Bold"/>
                  <a:cs typeface="Canva Sans Bold"/>
                  <a:sym typeface="Canva Sans Bold"/>
                </a:rPr>
                <a:t>Merchant ID (MID)</a:t>
              </a:r>
            </a:p>
            <a:p>
              <a:pPr marL="302261" lvl="1" indent="-151130" algn="l">
                <a:lnSpc>
                  <a:spcPts val="1960"/>
                </a:lnSpc>
                <a:buFont typeface="Arial"/>
                <a:buChar char="•"/>
              </a:pPr>
              <a:r>
                <a:rPr lang="en-US" sz="1400" b="1">
                  <a:solidFill>
                    <a:srgbClr val="000000"/>
                  </a:solidFill>
                  <a:latin typeface="Canva Sans Bold"/>
                  <a:ea typeface="Canva Sans Bold"/>
                  <a:cs typeface="Canva Sans Bold"/>
                  <a:sym typeface="Canva Sans Bold"/>
                </a:rPr>
                <a:t>Client Secret</a:t>
              </a:r>
            </a:p>
            <a:p>
              <a:pPr marL="302261" lvl="1" indent="-151130" algn="l">
                <a:lnSpc>
                  <a:spcPts val="1960"/>
                </a:lnSpc>
                <a:buFont typeface="Arial"/>
                <a:buChar char="•"/>
              </a:pPr>
              <a:r>
                <a:rPr lang="en-US" sz="1400" b="1">
                  <a:solidFill>
                    <a:srgbClr val="000000"/>
                  </a:solidFill>
                  <a:latin typeface="Canva Sans Bold"/>
                  <a:ea typeface="Canva Sans Bold"/>
                  <a:cs typeface="Canva Sans Bold"/>
                  <a:sym typeface="Canva Sans Bold"/>
                </a:rPr>
                <a:t>Public &amp; Private Key</a:t>
              </a:r>
            </a:p>
          </p:txBody>
        </p:sp>
      </p:grpSp>
      <p:sp>
        <p:nvSpPr>
          <p:cNvPr id="16" name="AutoShape 16"/>
          <p:cNvSpPr/>
          <p:nvPr/>
        </p:nvSpPr>
        <p:spPr>
          <a:xfrm>
            <a:off x="9469040" y="4124892"/>
            <a:ext cx="4921240" cy="0"/>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17" name="Group 17"/>
          <p:cNvGrpSpPr/>
          <p:nvPr/>
        </p:nvGrpSpPr>
        <p:grpSpPr>
          <a:xfrm>
            <a:off x="1763625" y="7226320"/>
            <a:ext cx="3543383" cy="1170440"/>
            <a:chOff x="0" y="0"/>
            <a:chExt cx="2460666" cy="812800"/>
          </a:xfrm>
        </p:grpSpPr>
        <p:sp>
          <p:nvSpPr>
            <p:cNvPr id="18" name="Freeform 18"/>
            <p:cNvSpPr/>
            <p:nvPr/>
          </p:nvSpPr>
          <p:spPr>
            <a:xfrm>
              <a:off x="0" y="0"/>
              <a:ext cx="2460666" cy="812800"/>
            </a:xfrm>
            <a:custGeom>
              <a:avLst/>
              <a:gdLst/>
              <a:ahLst/>
              <a:cxnLst/>
              <a:rect l="l" t="t" r="r" b="b"/>
              <a:pathLst>
                <a:path w="2460666" h="812800">
                  <a:moveTo>
                    <a:pt x="10924" y="0"/>
                  </a:moveTo>
                  <a:lnTo>
                    <a:pt x="2449741" y="0"/>
                  </a:lnTo>
                  <a:cubicBezTo>
                    <a:pt x="2452639" y="0"/>
                    <a:pt x="2455417" y="1151"/>
                    <a:pt x="2457466" y="3200"/>
                  </a:cubicBezTo>
                  <a:cubicBezTo>
                    <a:pt x="2459515" y="5248"/>
                    <a:pt x="2460666" y="8027"/>
                    <a:pt x="2460666" y="10924"/>
                  </a:cubicBezTo>
                  <a:lnTo>
                    <a:pt x="2460666" y="801876"/>
                  </a:lnTo>
                  <a:cubicBezTo>
                    <a:pt x="2460666" y="807909"/>
                    <a:pt x="2455775" y="812800"/>
                    <a:pt x="2449741" y="812800"/>
                  </a:cubicBezTo>
                  <a:lnTo>
                    <a:pt x="10924" y="812800"/>
                  </a:lnTo>
                  <a:cubicBezTo>
                    <a:pt x="4891" y="812800"/>
                    <a:pt x="0" y="807909"/>
                    <a:pt x="0" y="801876"/>
                  </a:cubicBezTo>
                  <a:lnTo>
                    <a:pt x="0" y="10924"/>
                  </a:lnTo>
                  <a:cubicBezTo>
                    <a:pt x="0" y="4891"/>
                    <a:pt x="4891" y="0"/>
                    <a:pt x="10924" y="0"/>
                  </a:cubicBezTo>
                  <a:close/>
                </a:path>
              </a:pathLst>
            </a:custGeom>
            <a:solidFill>
              <a:srgbClr val="FFFFFF"/>
            </a:solidFill>
            <a:ln w="19050" cap="sq">
              <a:solidFill>
                <a:srgbClr val="000000"/>
              </a:solidFill>
              <a:prstDash val="solid"/>
              <a:miter/>
            </a:ln>
          </p:spPr>
          <p:txBody>
            <a:bodyPr/>
            <a:lstStyle/>
            <a:p>
              <a:endParaRPr lang="en-US"/>
            </a:p>
          </p:txBody>
        </p:sp>
        <p:sp>
          <p:nvSpPr>
            <p:cNvPr id="19" name="TextBox 19"/>
            <p:cNvSpPr txBox="1"/>
            <p:nvPr/>
          </p:nvSpPr>
          <p:spPr>
            <a:xfrm>
              <a:off x="0" y="-28575"/>
              <a:ext cx="2460666" cy="841375"/>
            </a:xfrm>
            <a:prstGeom prst="rect">
              <a:avLst/>
            </a:prstGeom>
          </p:spPr>
          <p:txBody>
            <a:bodyPr lIns="27562" tIns="27562" rIns="27562" bIns="27562" rtlCol="0" anchor="ctr"/>
            <a:lstStyle/>
            <a:p>
              <a:pPr algn="ctr">
                <a:lnSpc>
                  <a:spcPts val="1960"/>
                </a:lnSpc>
              </a:pPr>
              <a:r>
                <a:rPr lang="en-US" sz="1400" b="1">
                  <a:solidFill>
                    <a:srgbClr val="000000"/>
                  </a:solidFill>
                  <a:latin typeface="Canva Sans Bold"/>
                  <a:ea typeface="Canva Sans Bold"/>
                  <a:cs typeface="Canva Sans Bold"/>
                  <a:sym typeface="Canva Sans Bold"/>
                </a:rPr>
                <a:t>Register for Mini Program Console:</a:t>
              </a:r>
            </a:p>
            <a:p>
              <a:pPr algn="ctr">
                <a:lnSpc>
                  <a:spcPts val="1960"/>
                </a:lnSpc>
                <a:spcBef>
                  <a:spcPct val="0"/>
                </a:spcBef>
              </a:pPr>
              <a:r>
                <a:rPr lang="en-US" sz="1400" b="1" u="sng">
                  <a:solidFill>
                    <a:srgbClr val="000000"/>
                  </a:solidFill>
                  <a:latin typeface="Canva Sans Bold"/>
                  <a:ea typeface="Canva Sans Bold"/>
                  <a:cs typeface="Canva Sans Bold"/>
                  <a:sym typeface="Canva Sans Bold"/>
                  <a:hlinkClick r:id="rId5" tooltip="https://mini-program.dana.id/index"/>
                </a:rPr>
                <a:t>https://mini-program.dana.id/index</a:t>
              </a:r>
            </a:p>
          </p:txBody>
        </p:sp>
      </p:grpSp>
      <p:grpSp>
        <p:nvGrpSpPr>
          <p:cNvPr id="20" name="Group 20"/>
          <p:cNvGrpSpPr/>
          <p:nvPr/>
        </p:nvGrpSpPr>
        <p:grpSpPr>
          <a:xfrm>
            <a:off x="7296922" y="6937864"/>
            <a:ext cx="2363958" cy="1747351"/>
            <a:chOff x="0" y="0"/>
            <a:chExt cx="1523956" cy="1126452"/>
          </a:xfrm>
        </p:grpSpPr>
        <p:sp>
          <p:nvSpPr>
            <p:cNvPr id="21" name="Freeform 21"/>
            <p:cNvSpPr/>
            <p:nvPr/>
          </p:nvSpPr>
          <p:spPr>
            <a:xfrm>
              <a:off x="0" y="0"/>
              <a:ext cx="1523956" cy="1126452"/>
            </a:xfrm>
            <a:custGeom>
              <a:avLst/>
              <a:gdLst/>
              <a:ahLst/>
              <a:cxnLst/>
              <a:rect l="l" t="t" r="r" b="b"/>
              <a:pathLst>
                <a:path w="1523956" h="1126452">
                  <a:moveTo>
                    <a:pt x="761978" y="0"/>
                  </a:moveTo>
                  <a:cubicBezTo>
                    <a:pt x="341149" y="0"/>
                    <a:pt x="0" y="252165"/>
                    <a:pt x="0" y="563226"/>
                  </a:cubicBezTo>
                  <a:cubicBezTo>
                    <a:pt x="0" y="874287"/>
                    <a:pt x="341149" y="1126452"/>
                    <a:pt x="761978" y="1126452"/>
                  </a:cubicBezTo>
                  <a:cubicBezTo>
                    <a:pt x="1182807" y="1126452"/>
                    <a:pt x="1523956" y="874287"/>
                    <a:pt x="1523956" y="563226"/>
                  </a:cubicBezTo>
                  <a:cubicBezTo>
                    <a:pt x="1523956" y="252165"/>
                    <a:pt x="1182807" y="0"/>
                    <a:pt x="761978" y="0"/>
                  </a:cubicBezTo>
                  <a:close/>
                </a:path>
              </a:pathLst>
            </a:custGeom>
            <a:solidFill>
              <a:srgbClr val="FFFFFF"/>
            </a:solidFill>
            <a:ln w="19050" cap="sq">
              <a:solidFill>
                <a:srgbClr val="000000"/>
              </a:solidFill>
              <a:prstDash val="solid"/>
              <a:miter/>
            </a:ln>
          </p:spPr>
          <p:txBody>
            <a:bodyPr/>
            <a:lstStyle/>
            <a:p>
              <a:endParaRPr lang="en-US"/>
            </a:p>
          </p:txBody>
        </p:sp>
        <p:sp>
          <p:nvSpPr>
            <p:cNvPr id="22" name="TextBox 22"/>
            <p:cNvSpPr txBox="1"/>
            <p:nvPr/>
          </p:nvSpPr>
          <p:spPr>
            <a:xfrm>
              <a:off x="142871" y="77030"/>
              <a:ext cx="1238214" cy="943818"/>
            </a:xfrm>
            <a:prstGeom prst="rect">
              <a:avLst/>
            </a:prstGeom>
          </p:spPr>
          <p:txBody>
            <a:bodyPr lIns="27562" tIns="27562" rIns="27562" bIns="27562" rtlCol="0" anchor="ctr"/>
            <a:lstStyle/>
            <a:p>
              <a:pPr algn="ctr">
                <a:lnSpc>
                  <a:spcPts val="1960"/>
                </a:lnSpc>
              </a:pPr>
              <a:r>
                <a:rPr lang="en-US" sz="1400" b="1">
                  <a:solidFill>
                    <a:srgbClr val="000000"/>
                  </a:solidFill>
                  <a:latin typeface="Canva Sans Bold"/>
                  <a:ea typeface="Canva Sans Bold"/>
                  <a:cs typeface="Canva Sans Bold"/>
                  <a:sym typeface="Canva Sans Bold"/>
                </a:rPr>
                <a:t>Business Information</a:t>
              </a:r>
            </a:p>
          </p:txBody>
        </p:sp>
      </p:grpSp>
      <p:grpSp>
        <p:nvGrpSpPr>
          <p:cNvPr id="24" name="Group 24"/>
          <p:cNvGrpSpPr/>
          <p:nvPr/>
        </p:nvGrpSpPr>
        <p:grpSpPr>
          <a:xfrm>
            <a:off x="9057843" y="5318737"/>
            <a:ext cx="2206643" cy="1391408"/>
            <a:chOff x="0" y="0"/>
            <a:chExt cx="2273565" cy="1433606"/>
          </a:xfrm>
        </p:grpSpPr>
        <p:sp>
          <p:nvSpPr>
            <p:cNvPr id="25" name="Freeform 25"/>
            <p:cNvSpPr/>
            <p:nvPr/>
          </p:nvSpPr>
          <p:spPr>
            <a:xfrm>
              <a:off x="0" y="0"/>
              <a:ext cx="2273576" cy="1433606"/>
            </a:xfrm>
            <a:custGeom>
              <a:avLst/>
              <a:gdLst/>
              <a:ahLst/>
              <a:cxnLst/>
              <a:rect l="l" t="t" r="r" b="b"/>
              <a:pathLst>
                <a:path w="2273576" h="1433606">
                  <a:moveTo>
                    <a:pt x="1483555" y="0"/>
                  </a:moveTo>
                  <a:lnTo>
                    <a:pt x="789950" y="0"/>
                  </a:lnTo>
                  <a:cubicBezTo>
                    <a:pt x="353640" y="0"/>
                    <a:pt x="0" y="248970"/>
                    <a:pt x="0" y="556088"/>
                  </a:cubicBezTo>
                  <a:cubicBezTo>
                    <a:pt x="0" y="778423"/>
                    <a:pt x="185395" y="970203"/>
                    <a:pt x="453249" y="1059182"/>
                  </a:cubicBezTo>
                  <a:lnTo>
                    <a:pt x="453249" y="1433606"/>
                  </a:lnTo>
                  <a:lnTo>
                    <a:pt x="989772" y="1112158"/>
                  </a:lnTo>
                  <a:lnTo>
                    <a:pt x="1483555" y="1112158"/>
                  </a:lnTo>
                  <a:cubicBezTo>
                    <a:pt x="1919894" y="1112158"/>
                    <a:pt x="2273565" y="863187"/>
                    <a:pt x="2273565" y="556068"/>
                  </a:cubicBezTo>
                  <a:cubicBezTo>
                    <a:pt x="2273576" y="248970"/>
                    <a:pt x="1919894" y="0"/>
                    <a:pt x="1483555" y="0"/>
                  </a:cubicBezTo>
                  <a:close/>
                </a:path>
              </a:pathLst>
            </a:custGeom>
            <a:solidFill>
              <a:srgbClr val="FFFFFF"/>
            </a:solidFill>
            <a:ln w="19050" cap="sq">
              <a:solidFill>
                <a:srgbClr val="000000"/>
              </a:solidFill>
              <a:prstDash val="lgDash"/>
              <a:miter/>
            </a:ln>
          </p:spPr>
          <p:txBody>
            <a:bodyPr/>
            <a:lstStyle/>
            <a:p>
              <a:endParaRPr lang="en-US"/>
            </a:p>
          </p:txBody>
        </p:sp>
        <p:sp>
          <p:nvSpPr>
            <p:cNvPr id="26" name="TextBox 26"/>
            <p:cNvSpPr txBox="1"/>
            <p:nvPr/>
          </p:nvSpPr>
          <p:spPr>
            <a:xfrm>
              <a:off x="0" y="48225"/>
              <a:ext cx="2273565" cy="1001379"/>
            </a:xfrm>
            <a:prstGeom prst="rect">
              <a:avLst/>
            </a:prstGeom>
          </p:spPr>
          <p:txBody>
            <a:bodyPr lIns="27562" tIns="27562" rIns="27562" bIns="27562" rtlCol="0" anchor="ctr"/>
            <a:lstStyle/>
            <a:p>
              <a:pPr algn="ctr">
                <a:lnSpc>
                  <a:spcPts val="1959"/>
                </a:lnSpc>
              </a:pPr>
              <a:r>
                <a:rPr lang="en-US" sz="1399" b="1">
                  <a:solidFill>
                    <a:srgbClr val="000000"/>
                  </a:solidFill>
                  <a:latin typeface="Canva Sans Bold"/>
                  <a:ea typeface="Canva Sans Bold"/>
                  <a:cs typeface="Canva Sans Bold"/>
                  <a:sym typeface="Canva Sans Bold"/>
                </a:rPr>
                <a:t>Approval by Project Integration</a:t>
              </a:r>
            </a:p>
          </p:txBody>
        </p:sp>
      </p:grpSp>
      <p:grpSp>
        <p:nvGrpSpPr>
          <p:cNvPr id="28" name="Group 28"/>
          <p:cNvGrpSpPr/>
          <p:nvPr/>
        </p:nvGrpSpPr>
        <p:grpSpPr>
          <a:xfrm>
            <a:off x="10530462" y="6858059"/>
            <a:ext cx="2093245" cy="1906961"/>
            <a:chOff x="0" y="0"/>
            <a:chExt cx="892199" cy="812800"/>
          </a:xfrm>
        </p:grpSpPr>
        <p:sp>
          <p:nvSpPr>
            <p:cNvPr id="29" name="Freeform 29"/>
            <p:cNvSpPr/>
            <p:nvPr/>
          </p:nvSpPr>
          <p:spPr>
            <a:xfrm>
              <a:off x="0" y="0"/>
              <a:ext cx="892199" cy="812800"/>
            </a:xfrm>
            <a:custGeom>
              <a:avLst/>
              <a:gdLst/>
              <a:ahLst/>
              <a:cxnLst/>
              <a:rect l="l" t="t" r="r" b="b"/>
              <a:pathLst>
                <a:path w="892199" h="812800">
                  <a:moveTo>
                    <a:pt x="446100" y="0"/>
                  </a:moveTo>
                  <a:lnTo>
                    <a:pt x="892199" y="203200"/>
                  </a:lnTo>
                  <a:lnTo>
                    <a:pt x="892199" y="609600"/>
                  </a:lnTo>
                  <a:lnTo>
                    <a:pt x="446100" y="812800"/>
                  </a:lnTo>
                  <a:lnTo>
                    <a:pt x="0" y="609600"/>
                  </a:lnTo>
                  <a:lnTo>
                    <a:pt x="0" y="203200"/>
                  </a:lnTo>
                  <a:lnTo>
                    <a:pt x="446100" y="0"/>
                  </a:lnTo>
                  <a:close/>
                </a:path>
              </a:pathLst>
            </a:custGeom>
            <a:solidFill>
              <a:srgbClr val="FFFFFF"/>
            </a:solidFill>
            <a:ln w="19050" cap="sq">
              <a:solidFill>
                <a:srgbClr val="000000"/>
              </a:solidFill>
              <a:prstDash val="solid"/>
              <a:miter/>
            </a:ln>
          </p:spPr>
          <p:txBody>
            <a:bodyPr/>
            <a:lstStyle/>
            <a:p>
              <a:endParaRPr lang="en-US"/>
            </a:p>
          </p:txBody>
        </p:sp>
        <p:sp>
          <p:nvSpPr>
            <p:cNvPr id="30" name="TextBox 30"/>
            <p:cNvSpPr txBox="1"/>
            <p:nvPr/>
          </p:nvSpPr>
          <p:spPr>
            <a:xfrm>
              <a:off x="0" y="111125"/>
              <a:ext cx="892199" cy="561975"/>
            </a:xfrm>
            <a:prstGeom prst="rect">
              <a:avLst/>
            </a:prstGeom>
          </p:spPr>
          <p:txBody>
            <a:bodyPr lIns="27562" tIns="27562" rIns="27562" bIns="27562" rtlCol="0" anchor="ctr"/>
            <a:lstStyle/>
            <a:p>
              <a:pPr algn="ctr">
                <a:lnSpc>
                  <a:spcPts val="1960"/>
                </a:lnSpc>
              </a:pPr>
              <a:r>
                <a:rPr lang="en-US" sz="1400" b="1">
                  <a:solidFill>
                    <a:srgbClr val="000000"/>
                  </a:solidFill>
                  <a:latin typeface="Canva Sans Bold"/>
                  <a:ea typeface="Canva Sans Bold"/>
                  <a:cs typeface="Canva Sans Bold"/>
                  <a:sym typeface="Canva Sans Bold"/>
                </a:rPr>
                <a:t>Workspace created;</a:t>
              </a:r>
            </a:p>
            <a:p>
              <a:pPr algn="ctr">
                <a:lnSpc>
                  <a:spcPts val="1960"/>
                </a:lnSpc>
              </a:pPr>
              <a:r>
                <a:rPr lang="en-US" sz="1400" b="1">
                  <a:solidFill>
                    <a:srgbClr val="000000"/>
                  </a:solidFill>
                  <a:latin typeface="Canva Sans Bold"/>
                  <a:ea typeface="Canva Sans Bold"/>
                  <a:cs typeface="Canva Sans Bold"/>
                  <a:sym typeface="Canva Sans Bold"/>
                </a:rPr>
                <a:t>Can start development</a:t>
              </a:r>
            </a:p>
          </p:txBody>
        </p:sp>
      </p:grpSp>
      <p:sp>
        <p:nvSpPr>
          <p:cNvPr id="31" name="AutoShape 31"/>
          <p:cNvSpPr/>
          <p:nvPr/>
        </p:nvSpPr>
        <p:spPr>
          <a:xfrm>
            <a:off x="9660879" y="7811540"/>
            <a:ext cx="869583" cy="0"/>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32" name="Group 32"/>
          <p:cNvGrpSpPr/>
          <p:nvPr/>
        </p:nvGrpSpPr>
        <p:grpSpPr>
          <a:xfrm>
            <a:off x="4464728" y="9162247"/>
            <a:ext cx="4050398" cy="644662"/>
            <a:chOff x="323902" y="-7851"/>
            <a:chExt cx="2812757" cy="447679"/>
          </a:xfrm>
        </p:grpSpPr>
        <p:sp>
          <p:nvSpPr>
            <p:cNvPr id="33" name="Freeform 33"/>
            <p:cNvSpPr/>
            <p:nvPr/>
          </p:nvSpPr>
          <p:spPr>
            <a:xfrm>
              <a:off x="323902" y="20724"/>
              <a:ext cx="2812757" cy="419104"/>
            </a:xfrm>
            <a:custGeom>
              <a:avLst/>
              <a:gdLst/>
              <a:ahLst/>
              <a:cxnLst/>
              <a:rect l="l" t="t" r="r" b="b"/>
              <a:pathLst>
                <a:path w="2812757" h="419104">
                  <a:moveTo>
                    <a:pt x="9557" y="0"/>
                  </a:moveTo>
                  <a:lnTo>
                    <a:pt x="2803200" y="0"/>
                  </a:lnTo>
                  <a:cubicBezTo>
                    <a:pt x="2808478" y="0"/>
                    <a:pt x="2812757" y="4279"/>
                    <a:pt x="2812757" y="9557"/>
                  </a:cubicBezTo>
                  <a:lnTo>
                    <a:pt x="2812757" y="409547"/>
                  </a:lnTo>
                  <a:cubicBezTo>
                    <a:pt x="2812757" y="412082"/>
                    <a:pt x="2811750" y="414513"/>
                    <a:pt x="2809957" y="416305"/>
                  </a:cubicBezTo>
                  <a:cubicBezTo>
                    <a:pt x="2808165" y="418097"/>
                    <a:pt x="2805734" y="419104"/>
                    <a:pt x="2803200" y="419104"/>
                  </a:cubicBezTo>
                  <a:lnTo>
                    <a:pt x="9557" y="419104"/>
                  </a:lnTo>
                  <a:cubicBezTo>
                    <a:pt x="4279" y="419104"/>
                    <a:pt x="0" y="414825"/>
                    <a:pt x="0" y="409547"/>
                  </a:cubicBezTo>
                  <a:lnTo>
                    <a:pt x="0" y="9557"/>
                  </a:lnTo>
                  <a:cubicBezTo>
                    <a:pt x="0" y="4279"/>
                    <a:pt x="4279" y="0"/>
                    <a:pt x="9557" y="0"/>
                  </a:cubicBezTo>
                  <a:close/>
                </a:path>
              </a:pathLst>
            </a:custGeom>
            <a:solidFill>
              <a:srgbClr val="FFFFFF"/>
            </a:solidFill>
            <a:ln w="19050" cap="sq">
              <a:solidFill>
                <a:srgbClr val="000000"/>
              </a:solidFill>
              <a:prstDash val="solid"/>
              <a:miter/>
            </a:ln>
          </p:spPr>
          <p:txBody>
            <a:bodyPr/>
            <a:lstStyle/>
            <a:p>
              <a:endParaRPr lang="en-US"/>
            </a:p>
          </p:txBody>
        </p:sp>
        <p:sp>
          <p:nvSpPr>
            <p:cNvPr id="34" name="TextBox 34"/>
            <p:cNvSpPr txBox="1"/>
            <p:nvPr/>
          </p:nvSpPr>
          <p:spPr>
            <a:xfrm>
              <a:off x="323902" y="-7851"/>
              <a:ext cx="2812757" cy="447679"/>
            </a:xfrm>
            <a:prstGeom prst="rect">
              <a:avLst/>
            </a:prstGeom>
          </p:spPr>
          <p:txBody>
            <a:bodyPr lIns="27562" tIns="27562" rIns="27562" bIns="27562" rtlCol="0" anchor="ctr"/>
            <a:lstStyle/>
            <a:p>
              <a:pPr algn="ctr">
                <a:lnSpc>
                  <a:spcPts val="1959"/>
                </a:lnSpc>
              </a:pPr>
              <a:r>
                <a:rPr lang="en-US" sz="1399" b="1" dirty="0">
                  <a:solidFill>
                    <a:srgbClr val="000000"/>
                  </a:solidFill>
                  <a:latin typeface="Canva Sans Bold"/>
                  <a:ea typeface="Canva Sans Bold"/>
                  <a:cs typeface="Canva Sans Bold"/>
                  <a:sym typeface="Canva Sans Bold"/>
                </a:rPr>
                <a:t>Download MP IDE: </a:t>
              </a:r>
            </a:p>
            <a:p>
              <a:pPr algn="ctr">
                <a:lnSpc>
                  <a:spcPts val="1959"/>
                </a:lnSpc>
              </a:pPr>
              <a:r>
                <a:rPr lang="en-US" sz="1399" b="1" u="sng" dirty="0">
                  <a:solidFill>
                    <a:srgbClr val="000000"/>
                  </a:solidFill>
                  <a:latin typeface="Canva Sans Bold"/>
                  <a:ea typeface="Canva Sans Bold"/>
                  <a:cs typeface="Canva Sans Bold"/>
                  <a:sym typeface="Canva Sans Bold"/>
                  <a:hlinkClick r:id="rId6"/>
                </a:rPr>
                <a:t>https://miniprogram.alipay.com/downloads</a:t>
              </a:r>
              <a:endParaRPr lang="en-US" sz="1399" b="1" u="sng" dirty="0">
                <a:solidFill>
                  <a:srgbClr val="000000"/>
                </a:solidFill>
                <a:latin typeface="Canva Sans Bold"/>
                <a:ea typeface="Canva Sans Bold"/>
                <a:cs typeface="Canva Sans Bold"/>
                <a:sym typeface="Canva Sans Bold"/>
              </a:endParaRPr>
            </a:p>
          </p:txBody>
        </p:sp>
      </p:grpSp>
      <p:sp>
        <p:nvSpPr>
          <p:cNvPr id="36" name="AutoShape 36"/>
          <p:cNvSpPr/>
          <p:nvPr/>
        </p:nvSpPr>
        <p:spPr>
          <a:xfrm>
            <a:off x="5307008" y="7811540"/>
            <a:ext cx="1989914" cy="0"/>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37" name="Group 37"/>
          <p:cNvGrpSpPr/>
          <p:nvPr/>
        </p:nvGrpSpPr>
        <p:grpSpPr>
          <a:xfrm>
            <a:off x="12733890" y="8166970"/>
            <a:ext cx="2800378" cy="1765514"/>
            <a:chOff x="0" y="0"/>
            <a:chExt cx="1289226" cy="812800"/>
          </a:xfrm>
        </p:grpSpPr>
        <p:sp>
          <p:nvSpPr>
            <p:cNvPr id="38" name="Freeform 38"/>
            <p:cNvSpPr/>
            <p:nvPr/>
          </p:nvSpPr>
          <p:spPr>
            <a:xfrm>
              <a:off x="0" y="0"/>
              <a:ext cx="1289226" cy="812800"/>
            </a:xfrm>
            <a:custGeom>
              <a:avLst/>
              <a:gdLst/>
              <a:ahLst/>
              <a:cxnLst/>
              <a:rect l="l" t="t" r="r" b="b"/>
              <a:pathLst>
                <a:path w="1289226" h="812800">
                  <a:moveTo>
                    <a:pt x="644613" y="0"/>
                  </a:moveTo>
                  <a:lnTo>
                    <a:pt x="707149" y="33348"/>
                  </a:lnTo>
                  <a:lnTo>
                    <a:pt x="779374" y="8881"/>
                  </a:lnTo>
                  <a:lnTo>
                    <a:pt x="829484" y="49652"/>
                  </a:lnTo>
                  <a:lnTo>
                    <a:pt x="908246" y="35135"/>
                  </a:lnTo>
                  <a:lnTo>
                    <a:pt x="943740" y="81548"/>
                  </a:lnTo>
                  <a:lnTo>
                    <a:pt x="1025594" y="77616"/>
                  </a:lnTo>
                  <a:lnTo>
                    <a:pt x="1044924" y="127641"/>
                  </a:lnTo>
                  <a:lnTo>
                    <a:pt x="1126292" y="134465"/>
                  </a:lnTo>
                  <a:lnTo>
                    <a:pt x="1128611" y="185918"/>
                  </a:lnTo>
                  <a:lnTo>
                    <a:pt x="1205940" y="203200"/>
                  </a:lnTo>
                  <a:lnTo>
                    <a:pt x="1191146" y="253830"/>
                  </a:lnTo>
                  <a:lnTo>
                    <a:pt x="1261053" y="280816"/>
                  </a:lnTo>
                  <a:lnTo>
                    <a:pt x="1229795" y="328411"/>
                  </a:lnTo>
                  <a:lnTo>
                    <a:pt x="1289226" y="363920"/>
                  </a:lnTo>
                  <a:lnTo>
                    <a:pt x="1242869" y="406400"/>
                  </a:lnTo>
                  <a:lnTo>
                    <a:pt x="1289226" y="448880"/>
                  </a:lnTo>
                  <a:lnTo>
                    <a:pt x="1229795" y="484389"/>
                  </a:lnTo>
                  <a:lnTo>
                    <a:pt x="1261053" y="531984"/>
                  </a:lnTo>
                  <a:lnTo>
                    <a:pt x="1191146" y="558970"/>
                  </a:lnTo>
                  <a:lnTo>
                    <a:pt x="1205940" y="609600"/>
                  </a:lnTo>
                  <a:lnTo>
                    <a:pt x="1128611" y="626882"/>
                  </a:lnTo>
                  <a:lnTo>
                    <a:pt x="1126292" y="678335"/>
                  </a:lnTo>
                  <a:lnTo>
                    <a:pt x="1044924" y="685159"/>
                  </a:lnTo>
                  <a:lnTo>
                    <a:pt x="1025594" y="735184"/>
                  </a:lnTo>
                  <a:lnTo>
                    <a:pt x="943740" y="731252"/>
                  </a:lnTo>
                  <a:lnTo>
                    <a:pt x="908246" y="777665"/>
                  </a:lnTo>
                  <a:lnTo>
                    <a:pt x="829484" y="763148"/>
                  </a:lnTo>
                  <a:lnTo>
                    <a:pt x="779374" y="803919"/>
                  </a:lnTo>
                  <a:lnTo>
                    <a:pt x="707149" y="779452"/>
                  </a:lnTo>
                  <a:lnTo>
                    <a:pt x="644613" y="812800"/>
                  </a:lnTo>
                  <a:lnTo>
                    <a:pt x="582078" y="779452"/>
                  </a:lnTo>
                  <a:lnTo>
                    <a:pt x="509853" y="803919"/>
                  </a:lnTo>
                  <a:lnTo>
                    <a:pt x="459742" y="763148"/>
                  </a:lnTo>
                  <a:lnTo>
                    <a:pt x="380981" y="777665"/>
                  </a:lnTo>
                  <a:lnTo>
                    <a:pt x="345486" y="731252"/>
                  </a:lnTo>
                  <a:lnTo>
                    <a:pt x="263633" y="735184"/>
                  </a:lnTo>
                  <a:lnTo>
                    <a:pt x="244302" y="685159"/>
                  </a:lnTo>
                  <a:lnTo>
                    <a:pt x="162934" y="678335"/>
                  </a:lnTo>
                  <a:lnTo>
                    <a:pt x="160615" y="626882"/>
                  </a:lnTo>
                  <a:lnTo>
                    <a:pt x="83287" y="609600"/>
                  </a:lnTo>
                  <a:lnTo>
                    <a:pt x="98080" y="558970"/>
                  </a:lnTo>
                  <a:lnTo>
                    <a:pt x="28173" y="531984"/>
                  </a:lnTo>
                  <a:lnTo>
                    <a:pt x="59431" y="484389"/>
                  </a:lnTo>
                  <a:lnTo>
                    <a:pt x="0" y="448880"/>
                  </a:lnTo>
                  <a:lnTo>
                    <a:pt x="46358" y="406400"/>
                  </a:lnTo>
                  <a:lnTo>
                    <a:pt x="0" y="363920"/>
                  </a:lnTo>
                  <a:lnTo>
                    <a:pt x="59431" y="328411"/>
                  </a:lnTo>
                  <a:lnTo>
                    <a:pt x="28173" y="280816"/>
                  </a:lnTo>
                  <a:lnTo>
                    <a:pt x="98080" y="253830"/>
                  </a:lnTo>
                  <a:lnTo>
                    <a:pt x="83287" y="203200"/>
                  </a:lnTo>
                  <a:lnTo>
                    <a:pt x="160615" y="185918"/>
                  </a:lnTo>
                  <a:lnTo>
                    <a:pt x="162934" y="134465"/>
                  </a:lnTo>
                  <a:lnTo>
                    <a:pt x="244302" y="127641"/>
                  </a:lnTo>
                  <a:lnTo>
                    <a:pt x="263633" y="77616"/>
                  </a:lnTo>
                  <a:lnTo>
                    <a:pt x="345486" y="81548"/>
                  </a:lnTo>
                  <a:lnTo>
                    <a:pt x="380981" y="35135"/>
                  </a:lnTo>
                  <a:lnTo>
                    <a:pt x="459742" y="49652"/>
                  </a:lnTo>
                  <a:lnTo>
                    <a:pt x="509853" y="8881"/>
                  </a:lnTo>
                  <a:lnTo>
                    <a:pt x="582078" y="33348"/>
                  </a:lnTo>
                  <a:lnTo>
                    <a:pt x="644613" y="0"/>
                  </a:lnTo>
                  <a:close/>
                </a:path>
              </a:pathLst>
            </a:custGeom>
            <a:solidFill>
              <a:srgbClr val="000000">
                <a:alpha val="0"/>
              </a:srgbClr>
            </a:solidFill>
            <a:ln w="9525" cap="sq">
              <a:solidFill>
                <a:srgbClr val="000000"/>
              </a:solidFill>
              <a:prstDash val="solid"/>
              <a:miter/>
            </a:ln>
          </p:spPr>
          <p:txBody>
            <a:bodyPr/>
            <a:lstStyle/>
            <a:p>
              <a:endParaRPr lang="en-US"/>
            </a:p>
          </p:txBody>
        </p:sp>
        <p:sp>
          <p:nvSpPr>
            <p:cNvPr id="39" name="TextBox 39"/>
            <p:cNvSpPr txBox="1"/>
            <p:nvPr/>
          </p:nvSpPr>
          <p:spPr>
            <a:xfrm>
              <a:off x="241730" y="123825"/>
              <a:ext cx="805766" cy="536575"/>
            </a:xfrm>
            <a:prstGeom prst="rect">
              <a:avLst/>
            </a:prstGeom>
          </p:spPr>
          <p:txBody>
            <a:bodyPr lIns="27562" tIns="27562" rIns="27562" bIns="27562" rtlCol="0" anchor="ctr"/>
            <a:lstStyle/>
            <a:p>
              <a:pPr algn="ctr">
                <a:lnSpc>
                  <a:spcPts val="1959"/>
                </a:lnSpc>
              </a:pPr>
              <a:r>
                <a:rPr lang="en-US" sz="1399" b="1">
                  <a:solidFill>
                    <a:srgbClr val="000000"/>
                  </a:solidFill>
                  <a:latin typeface="Canva Sans Bold"/>
                  <a:ea typeface="Canva Sans Bold"/>
                  <a:cs typeface="Canva Sans Bold"/>
                  <a:sym typeface="Canva Sans Bold"/>
                </a:rPr>
                <a:t>Invite DANA team to workspace through email</a:t>
              </a:r>
            </a:p>
          </p:txBody>
        </p:sp>
      </p:grpSp>
      <p:grpSp>
        <p:nvGrpSpPr>
          <p:cNvPr id="41" name="Group 41"/>
          <p:cNvGrpSpPr/>
          <p:nvPr/>
        </p:nvGrpSpPr>
        <p:grpSpPr>
          <a:xfrm>
            <a:off x="14259901" y="5666513"/>
            <a:ext cx="2525244" cy="1633942"/>
            <a:chOff x="0" y="0"/>
            <a:chExt cx="1067904" cy="690980"/>
          </a:xfrm>
        </p:grpSpPr>
        <p:sp>
          <p:nvSpPr>
            <p:cNvPr id="42" name="Freeform 42"/>
            <p:cNvSpPr/>
            <p:nvPr/>
          </p:nvSpPr>
          <p:spPr>
            <a:xfrm>
              <a:off x="0" y="0"/>
              <a:ext cx="1067904" cy="690980"/>
            </a:xfrm>
            <a:custGeom>
              <a:avLst/>
              <a:gdLst/>
              <a:ahLst/>
              <a:cxnLst/>
              <a:rect l="l" t="t" r="r" b="b"/>
              <a:pathLst>
                <a:path w="1067904" h="690980">
                  <a:moveTo>
                    <a:pt x="85843" y="0"/>
                  </a:moveTo>
                  <a:lnTo>
                    <a:pt x="982062" y="0"/>
                  </a:lnTo>
                  <a:cubicBezTo>
                    <a:pt x="1029471" y="0"/>
                    <a:pt x="1067904" y="38433"/>
                    <a:pt x="1067904" y="85843"/>
                  </a:cubicBezTo>
                  <a:lnTo>
                    <a:pt x="1067904" y="605137"/>
                  </a:lnTo>
                  <a:cubicBezTo>
                    <a:pt x="1067904" y="652547"/>
                    <a:pt x="1029471" y="690980"/>
                    <a:pt x="982062" y="690980"/>
                  </a:cubicBezTo>
                  <a:lnTo>
                    <a:pt x="85843" y="690980"/>
                  </a:lnTo>
                  <a:cubicBezTo>
                    <a:pt x="38433" y="690980"/>
                    <a:pt x="0" y="652547"/>
                    <a:pt x="0" y="605137"/>
                  </a:cubicBezTo>
                  <a:lnTo>
                    <a:pt x="0" y="85843"/>
                  </a:lnTo>
                  <a:cubicBezTo>
                    <a:pt x="0" y="38433"/>
                    <a:pt x="38433" y="0"/>
                    <a:pt x="85843" y="0"/>
                  </a:cubicBezTo>
                  <a:close/>
                </a:path>
              </a:pathLst>
            </a:custGeom>
            <a:solidFill>
              <a:srgbClr val="FFFFFF"/>
            </a:solidFill>
            <a:ln w="19050" cap="rnd">
              <a:solidFill>
                <a:srgbClr val="000000"/>
              </a:solidFill>
              <a:prstDash val="solid"/>
              <a:round/>
            </a:ln>
          </p:spPr>
          <p:txBody>
            <a:bodyPr/>
            <a:lstStyle/>
            <a:p>
              <a:endParaRPr lang="en-US"/>
            </a:p>
          </p:txBody>
        </p:sp>
        <p:sp>
          <p:nvSpPr>
            <p:cNvPr id="43" name="TextBox 43"/>
            <p:cNvSpPr txBox="1"/>
            <p:nvPr/>
          </p:nvSpPr>
          <p:spPr>
            <a:xfrm>
              <a:off x="0" y="-28575"/>
              <a:ext cx="1067904" cy="719555"/>
            </a:xfrm>
            <a:prstGeom prst="rect">
              <a:avLst/>
            </a:prstGeom>
          </p:spPr>
          <p:txBody>
            <a:bodyPr lIns="27562" tIns="27562" rIns="27562" bIns="27562" rtlCol="0" anchor="ctr"/>
            <a:lstStyle/>
            <a:p>
              <a:pPr algn="ctr">
                <a:lnSpc>
                  <a:spcPts val="1960"/>
                </a:lnSpc>
              </a:pPr>
              <a:r>
                <a:rPr lang="en-US" sz="1400" b="1">
                  <a:solidFill>
                    <a:srgbClr val="000000"/>
                  </a:solidFill>
                  <a:latin typeface="Canva Sans Bold"/>
                  <a:ea typeface="Canva Sans Bold"/>
                  <a:cs typeface="Canva Sans Bold"/>
                  <a:sym typeface="Canva Sans Bold"/>
                </a:rPr>
                <a:t>Merchant share </a:t>
              </a:r>
            </a:p>
            <a:p>
              <a:pPr algn="ctr">
                <a:lnSpc>
                  <a:spcPts val="1960"/>
                </a:lnSpc>
              </a:pPr>
              <a:r>
                <a:rPr lang="en-US" sz="1400" b="1">
                  <a:solidFill>
                    <a:srgbClr val="000000"/>
                  </a:solidFill>
                  <a:latin typeface="Canva Sans Bold"/>
                  <a:ea typeface="Canva Sans Bold"/>
                  <a:cs typeface="Canva Sans Bold"/>
                  <a:sym typeface="Canva Sans Bold"/>
                </a:rPr>
                <a:t>timeline integration plan</a:t>
              </a:r>
            </a:p>
          </p:txBody>
        </p:sp>
      </p:grpSp>
      <p:sp>
        <p:nvSpPr>
          <p:cNvPr id="44" name="AutoShape 44"/>
          <p:cNvSpPr/>
          <p:nvPr/>
        </p:nvSpPr>
        <p:spPr>
          <a:xfrm flipH="1">
            <a:off x="15522523" y="5318737"/>
            <a:ext cx="0" cy="347775"/>
          </a:xfrm>
          <a:prstGeom prst="line">
            <a:avLst/>
          </a:prstGeom>
          <a:ln w="28575" cap="flat">
            <a:solidFill>
              <a:srgbClr val="000000"/>
            </a:solidFill>
            <a:prstDash val="solid"/>
            <a:headEnd type="none" w="sm" len="sm"/>
            <a:tailEnd type="arrow" w="med" len="sm"/>
          </a:ln>
        </p:spPr>
        <p:txBody>
          <a:bodyPr/>
          <a:lstStyle/>
          <a:p>
            <a:endParaRPr lang="en-US"/>
          </a:p>
        </p:txBody>
      </p:sp>
      <p:sp>
        <p:nvSpPr>
          <p:cNvPr id="46" name="Freeform 46"/>
          <p:cNvSpPr/>
          <p:nvPr/>
        </p:nvSpPr>
        <p:spPr>
          <a:xfrm>
            <a:off x="16142647" y="2931047"/>
            <a:ext cx="568665" cy="755472"/>
          </a:xfrm>
          <a:custGeom>
            <a:avLst/>
            <a:gdLst/>
            <a:ahLst/>
            <a:cxnLst/>
            <a:rect l="l" t="t" r="r" b="b"/>
            <a:pathLst>
              <a:path w="568665" h="755472">
                <a:moveTo>
                  <a:pt x="0" y="0"/>
                </a:moveTo>
                <a:lnTo>
                  <a:pt x="568664" y="0"/>
                </a:lnTo>
                <a:lnTo>
                  <a:pt x="568664" y="755472"/>
                </a:lnTo>
                <a:lnTo>
                  <a:pt x="0" y="7554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7" name="Freeform 47"/>
          <p:cNvSpPr/>
          <p:nvPr/>
        </p:nvSpPr>
        <p:spPr>
          <a:xfrm>
            <a:off x="6803093" y="2384740"/>
            <a:ext cx="579987" cy="691958"/>
          </a:xfrm>
          <a:custGeom>
            <a:avLst/>
            <a:gdLst/>
            <a:ahLst/>
            <a:cxnLst/>
            <a:rect l="l" t="t" r="r" b="b"/>
            <a:pathLst>
              <a:path w="579987" h="691958">
                <a:moveTo>
                  <a:pt x="0" y="0"/>
                </a:moveTo>
                <a:lnTo>
                  <a:pt x="579986" y="0"/>
                </a:lnTo>
                <a:lnTo>
                  <a:pt x="579986" y="691958"/>
                </a:lnTo>
                <a:lnTo>
                  <a:pt x="0" y="6919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8" name="Freeform 48"/>
          <p:cNvSpPr/>
          <p:nvPr/>
        </p:nvSpPr>
        <p:spPr>
          <a:xfrm>
            <a:off x="7188140" y="6710146"/>
            <a:ext cx="579987" cy="691958"/>
          </a:xfrm>
          <a:custGeom>
            <a:avLst/>
            <a:gdLst/>
            <a:ahLst/>
            <a:cxnLst/>
            <a:rect l="l" t="t" r="r" b="b"/>
            <a:pathLst>
              <a:path w="579987" h="691958">
                <a:moveTo>
                  <a:pt x="0" y="0"/>
                </a:moveTo>
                <a:lnTo>
                  <a:pt x="579987" y="0"/>
                </a:lnTo>
                <a:lnTo>
                  <a:pt x="579987" y="691958"/>
                </a:lnTo>
                <a:lnTo>
                  <a:pt x="0" y="6919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9" name="Freeform 49"/>
          <p:cNvSpPr/>
          <p:nvPr/>
        </p:nvSpPr>
        <p:spPr>
          <a:xfrm>
            <a:off x="1437638" y="2848902"/>
            <a:ext cx="651974" cy="651974"/>
          </a:xfrm>
          <a:custGeom>
            <a:avLst/>
            <a:gdLst/>
            <a:ahLst/>
            <a:cxnLst/>
            <a:rect l="l" t="t" r="r" b="b"/>
            <a:pathLst>
              <a:path w="651974" h="651974">
                <a:moveTo>
                  <a:pt x="0" y="0"/>
                </a:moveTo>
                <a:lnTo>
                  <a:pt x="651974" y="0"/>
                </a:lnTo>
                <a:lnTo>
                  <a:pt x="651974" y="651974"/>
                </a:lnTo>
                <a:lnTo>
                  <a:pt x="0" y="651974"/>
                </a:lnTo>
                <a:lnTo>
                  <a:pt x="0" y="0"/>
                </a:lnTo>
                <a:close/>
              </a:path>
            </a:pathLst>
          </a:custGeom>
          <a:blipFill>
            <a:blip r:embed="rId11"/>
            <a:stretch>
              <a:fillRect/>
            </a:stretch>
          </a:blipFill>
        </p:spPr>
        <p:txBody>
          <a:bodyPr/>
          <a:lstStyle/>
          <a:p>
            <a:endParaRPr lang="en-US"/>
          </a:p>
        </p:txBody>
      </p:sp>
      <p:sp>
        <p:nvSpPr>
          <p:cNvPr id="50" name="Freeform 50"/>
          <p:cNvSpPr/>
          <p:nvPr/>
        </p:nvSpPr>
        <p:spPr>
          <a:xfrm>
            <a:off x="1437638" y="6737380"/>
            <a:ext cx="1074160" cy="1074160"/>
          </a:xfrm>
          <a:custGeom>
            <a:avLst/>
            <a:gdLst/>
            <a:ahLst/>
            <a:cxnLst/>
            <a:rect l="l" t="t" r="r" b="b"/>
            <a:pathLst>
              <a:path w="1074160" h="1074160">
                <a:moveTo>
                  <a:pt x="0" y="0"/>
                </a:moveTo>
                <a:lnTo>
                  <a:pt x="1074160" y="0"/>
                </a:lnTo>
                <a:lnTo>
                  <a:pt x="1074160" y="1074160"/>
                </a:lnTo>
                <a:lnTo>
                  <a:pt x="0" y="1074160"/>
                </a:lnTo>
                <a:lnTo>
                  <a:pt x="0" y="0"/>
                </a:lnTo>
                <a:close/>
              </a:path>
            </a:pathLst>
          </a:custGeom>
          <a:blipFill>
            <a:blip r:embed="rId12"/>
            <a:stretch>
              <a:fillRect/>
            </a:stretch>
          </a:blipFill>
        </p:spPr>
        <p:txBody>
          <a:bodyPr/>
          <a:lstStyle/>
          <a:p>
            <a:endParaRPr lang="en-US"/>
          </a:p>
        </p:txBody>
      </p:sp>
      <p:sp>
        <p:nvSpPr>
          <p:cNvPr id="51" name="Freeform 51"/>
          <p:cNvSpPr/>
          <p:nvPr/>
        </p:nvSpPr>
        <p:spPr>
          <a:xfrm>
            <a:off x="16264411" y="5397707"/>
            <a:ext cx="585951" cy="537610"/>
          </a:xfrm>
          <a:custGeom>
            <a:avLst/>
            <a:gdLst/>
            <a:ahLst/>
            <a:cxnLst/>
            <a:rect l="l" t="t" r="r" b="b"/>
            <a:pathLst>
              <a:path w="585951" h="537610">
                <a:moveTo>
                  <a:pt x="0" y="0"/>
                </a:moveTo>
                <a:lnTo>
                  <a:pt x="585951" y="0"/>
                </a:lnTo>
                <a:lnTo>
                  <a:pt x="585951" y="537611"/>
                </a:lnTo>
                <a:lnTo>
                  <a:pt x="0" y="537611"/>
                </a:lnTo>
                <a:lnTo>
                  <a:pt x="0" y="0"/>
                </a:lnTo>
                <a:close/>
              </a:path>
            </a:pathLst>
          </a:custGeom>
          <a:blipFill>
            <a:blip r:embed="rId13"/>
            <a:stretch>
              <a:fillRect/>
            </a:stretch>
          </a:blipFill>
        </p:spPr>
        <p:txBody>
          <a:bodyPr/>
          <a:lstStyle/>
          <a:p>
            <a:endParaRPr lang="en-US"/>
          </a:p>
        </p:txBody>
      </p:sp>
      <p:sp>
        <p:nvSpPr>
          <p:cNvPr id="52" name="TextBox 52"/>
          <p:cNvSpPr txBox="1"/>
          <p:nvPr/>
        </p:nvSpPr>
        <p:spPr>
          <a:xfrm>
            <a:off x="15644451" y="8514715"/>
            <a:ext cx="2281388" cy="1097736"/>
          </a:xfrm>
          <a:prstGeom prst="rect">
            <a:avLst/>
          </a:prstGeom>
        </p:spPr>
        <p:txBody>
          <a:bodyPr lIns="0" tIns="0" rIns="0" bIns="0" rtlCol="0" anchor="t">
            <a:spAutoFit/>
          </a:bodyPr>
          <a:lstStyle/>
          <a:p>
            <a:pPr algn="ctr">
              <a:lnSpc>
                <a:spcPts val="2239"/>
              </a:lnSpc>
              <a:spcBef>
                <a:spcPct val="0"/>
              </a:spcBef>
            </a:pPr>
            <a:r>
              <a:rPr lang="en-US" sz="1200" i="1" dirty="0">
                <a:solidFill>
                  <a:srgbClr val="000000"/>
                </a:solidFill>
                <a:latin typeface="Canva Sans Italics"/>
                <a:ea typeface="Canva Sans Italics"/>
                <a:cs typeface="Canva Sans Italics"/>
                <a:sym typeface="Canva Sans Italics"/>
              </a:rPr>
              <a:t>This is for partners that onboarding the WebView solution to the mini program container</a:t>
            </a:r>
          </a:p>
        </p:txBody>
      </p:sp>
      <p:sp>
        <p:nvSpPr>
          <p:cNvPr id="53" name="TextBox 53"/>
          <p:cNvSpPr txBox="1"/>
          <p:nvPr/>
        </p:nvSpPr>
        <p:spPr>
          <a:xfrm>
            <a:off x="454523" y="367443"/>
            <a:ext cx="5471978" cy="811530"/>
          </a:xfrm>
          <a:prstGeom prst="rect">
            <a:avLst/>
          </a:prstGeom>
        </p:spPr>
        <p:txBody>
          <a:bodyPr lIns="0" tIns="0" rIns="0" bIns="0" rtlCol="0" anchor="t">
            <a:spAutoFit/>
          </a:bodyPr>
          <a:lstStyle/>
          <a:p>
            <a:pPr algn="ctr">
              <a:lnSpc>
                <a:spcPts val="6719"/>
              </a:lnSpc>
            </a:pPr>
            <a:r>
              <a:rPr lang="en-US" sz="4800" b="1">
                <a:solidFill>
                  <a:srgbClr val="000000"/>
                </a:solidFill>
                <a:latin typeface="Canva Sans Bold"/>
                <a:ea typeface="Canva Sans Bold"/>
                <a:cs typeface="Canva Sans Bold"/>
                <a:sym typeface="Canva Sans Bold"/>
              </a:rPr>
              <a:t>Onboarding Phase</a:t>
            </a:r>
          </a:p>
        </p:txBody>
      </p:sp>
      <p:sp>
        <p:nvSpPr>
          <p:cNvPr id="54" name="AutoShape 54"/>
          <p:cNvSpPr/>
          <p:nvPr/>
        </p:nvSpPr>
        <p:spPr>
          <a:xfrm flipV="1">
            <a:off x="6212252" y="835121"/>
            <a:ext cx="11621225" cy="0"/>
          </a:xfrm>
          <a:prstGeom prst="line">
            <a:avLst/>
          </a:prstGeom>
          <a:ln w="38100" cap="flat">
            <a:solidFill>
              <a:srgbClr val="000000"/>
            </a:solidFill>
            <a:prstDash val="solid"/>
            <a:headEnd type="none" w="sm" len="sm"/>
            <a:tailEnd type="none" w="sm" len="sm"/>
          </a:ln>
        </p:spPr>
        <p:txBody>
          <a:bodyPr/>
          <a:lstStyle/>
          <a:p>
            <a:endParaRPr lang="en-US"/>
          </a:p>
        </p:txBody>
      </p:sp>
      <p:cxnSp>
        <p:nvCxnSpPr>
          <p:cNvPr id="57" name="Elbow Connector 56">
            <a:extLst>
              <a:ext uri="{FF2B5EF4-FFF2-40B4-BE49-F238E27FC236}">
                <a16:creationId xmlns:a16="http://schemas.microsoft.com/office/drawing/2014/main" id="{D3706281-5B76-7268-AC3A-E06ADA4933AE}"/>
              </a:ext>
            </a:extLst>
          </p:cNvPr>
          <p:cNvCxnSpPr>
            <a:cxnSpLocks/>
          </p:cNvCxnSpPr>
          <p:nvPr/>
        </p:nvCxnSpPr>
        <p:spPr>
          <a:xfrm flipV="1">
            <a:off x="7768127" y="1943100"/>
            <a:ext cx="1305094" cy="674381"/>
          </a:xfrm>
          <a:prstGeom prst="bentConnector3">
            <a:avLst>
              <a:gd name="adj1" fmla="val 2457"/>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018884FD-8668-9E59-8F4A-E6BA81812367}"/>
              </a:ext>
            </a:extLst>
          </p:cNvPr>
          <p:cNvCxnSpPr>
            <a:cxnSpLocks/>
          </p:cNvCxnSpPr>
          <p:nvPr/>
        </p:nvCxnSpPr>
        <p:spPr>
          <a:xfrm rot="16200000" flipH="1">
            <a:off x="3404622" y="8527453"/>
            <a:ext cx="1185356" cy="923969"/>
          </a:xfrm>
          <a:prstGeom prst="bentConnector3">
            <a:avLst>
              <a:gd name="adj1" fmla="val 9959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621D40A9-D067-2AA9-8385-8F11744FC5E2}"/>
              </a:ext>
            </a:extLst>
          </p:cNvPr>
          <p:cNvCxnSpPr>
            <a:cxnSpLocks/>
          </p:cNvCxnSpPr>
          <p:nvPr/>
        </p:nvCxnSpPr>
        <p:spPr>
          <a:xfrm flipV="1">
            <a:off x="12623707" y="7300455"/>
            <a:ext cx="2910561" cy="529200"/>
          </a:xfrm>
          <a:prstGeom prst="bentConnector3">
            <a:avLst>
              <a:gd name="adj1" fmla="val 9993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786568BA-3D2E-77E3-13B6-65332E2B7034}"/>
              </a:ext>
            </a:extLst>
          </p:cNvPr>
          <p:cNvCxnSpPr>
            <a:cxnSpLocks/>
          </p:cNvCxnSpPr>
          <p:nvPr/>
        </p:nvCxnSpPr>
        <p:spPr>
          <a:xfrm>
            <a:off x="11577084" y="8765021"/>
            <a:ext cx="1156808" cy="397228"/>
          </a:xfrm>
          <a:prstGeom prst="bentConnector3">
            <a:avLst>
              <a:gd name="adj1" fmla="val 2008"/>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71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3459212" y="6062772"/>
            <a:ext cx="2002758" cy="2623226"/>
            <a:chOff x="0" y="0"/>
            <a:chExt cx="636866" cy="834172"/>
          </a:xfrm>
        </p:grpSpPr>
        <p:sp>
          <p:nvSpPr>
            <p:cNvPr id="4" name="Freeform 4"/>
            <p:cNvSpPr/>
            <p:nvPr/>
          </p:nvSpPr>
          <p:spPr>
            <a:xfrm>
              <a:off x="0" y="0"/>
              <a:ext cx="636866" cy="834172"/>
            </a:xfrm>
            <a:custGeom>
              <a:avLst/>
              <a:gdLst/>
              <a:ahLst/>
              <a:cxnLst/>
              <a:rect l="l" t="t" r="r" b="b"/>
              <a:pathLst>
                <a:path w="636866" h="834172">
                  <a:moveTo>
                    <a:pt x="318433" y="0"/>
                  </a:moveTo>
                  <a:lnTo>
                    <a:pt x="636866" y="203200"/>
                  </a:lnTo>
                  <a:lnTo>
                    <a:pt x="636866" y="630972"/>
                  </a:lnTo>
                  <a:lnTo>
                    <a:pt x="318433" y="834172"/>
                  </a:lnTo>
                  <a:lnTo>
                    <a:pt x="0" y="630972"/>
                  </a:lnTo>
                  <a:lnTo>
                    <a:pt x="0" y="203200"/>
                  </a:lnTo>
                  <a:lnTo>
                    <a:pt x="318433" y="0"/>
                  </a:lnTo>
                  <a:close/>
                </a:path>
              </a:pathLst>
            </a:custGeom>
            <a:solidFill>
              <a:srgbClr val="FFFFFF"/>
            </a:solidFill>
            <a:ln w="28575" cap="sq">
              <a:solidFill>
                <a:srgbClr val="00BF63"/>
              </a:solidFill>
              <a:prstDash val="solid"/>
              <a:miter/>
            </a:ln>
          </p:spPr>
          <p:txBody>
            <a:bodyPr/>
            <a:lstStyle/>
            <a:p>
              <a:endParaRPr lang="en-US"/>
            </a:p>
          </p:txBody>
        </p:sp>
        <p:sp>
          <p:nvSpPr>
            <p:cNvPr id="5" name="TextBox 5"/>
            <p:cNvSpPr txBox="1"/>
            <p:nvPr/>
          </p:nvSpPr>
          <p:spPr>
            <a:xfrm>
              <a:off x="0" y="111125"/>
              <a:ext cx="636866" cy="583347"/>
            </a:xfrm>
            <a:prstGeom prst="rect">
              <a:avLst/>
            </a:prstGeom>
          </p:spPr>
          <p:txBody>
            <a:bodyPr lIns="37612" tIns="37612" rIns="37612" bIns="37612" rtlCol="0" anchor="ctr"/>
            <a:lstStyle/>
            <a:p>
              <a:pPr algn="ctr">
                <a:lnSpc>
                  <a:spcPts val="2100"/>
                </a:lnSpc>
              </a:pPr>
              <a:r>
                <a:rPr lang="en-US" sz="1500" b="1" dirty="0">
                  <a:solidFill>
                    <a:srgbClr val="000000"/>
                  </a:solidFill>
                  <a:latin typeface="Canva Sans Bold"/>
                  <a:ea typeface="Canva Sans Bold"/>
                  <a:cs typeface="Canva Sans Bold"/>
                  <a:sym typeface="Canva Sans Bold"/>
                </a:rPr>
                <a:t>If there is Authentication process, DANA team to setup CDP</a:t>
              </a:r>
            </a:p>
            <a:p>
              <a:pPr algn="ctr">
                <a:lnSpc>
                  <a:spcPts val="2100"/>
                </a:lnSpc>
              </a:pPr>
              <a:r>
                <a:rPr lang="en-US" sz="1500" b="1" dirty="0">
                  <a:solidFill>
                    <a:srgbClr val="000000"/>
                  </a:solidFill>
                  <a:latin typeface="Canva Sans Bold"/>
                  <a:ea typeface="Canva Sans Bold"/>
                  <a:cs typeface="Canva Sans Bold"/>
                  <a:sym typeface="Canva Sans Bold"/>
                </a:rPr>
                <a:t>(Content Delivery Platform)</a:t>
              </a:r>
            </a:p>
          </p:txBody>
        </p:sp>
      </p:grpSp>
      <p:grpSp>
        <p:nvGrpSpPr>
          <p:cNvPr id="6" name="Group 6"/>
          <p:cNvGrpSpPr/>
          <p:nvPr/>
        </p:nvGrpSpPr>
        <p:grpSpPr>
          <a:xfrm>
            <a:off x="6395816" y="3379317"/>
            <a:ext cx="2098800" cy="1519345"/>
            <a:chOff x="0" y="0"/>
            <a:chExt cx="662183" cy="479362"/>
          </a:xfrm>
        </p:grpSpPr>
        <p:sp>
          <p:nvSpPr>
            <p:cNvPr id="7" name="Freeform 7"/>
            <p:cNvSpPr/>
            <p:nvPr/>
          </p:nvSpPr>
          <p:spPr>
            <a:xfrm>
              <a:off x="0" y="0"/>
              <a:ext cx="662183" cy="479362"/>
            </a:xfrm>
            <a:custGeom>
              <a:avLst/>
              <a:gdLst/>
              <a:ahLst/>
              <a:cxnLst/>
              <a:rect l="l" t="t" r="r" b="b"/>
              <a:pathLst>
                <a:path w="662183" h="479362">
                  <a:moveTo>
                    <a:pt x="140172" y="0"/>
                  </a:moveTo>
                  <a:lnTo>
                    <a:pt x="522011" y="0"/>
                  </a:lnTo>
                  <a:cubicBezTo>
                    <a:pt x="559187" y="0"/>
                    <a:pt x="594840" y="14768"/>
                    <a:pt x="621128" y="41055"/>
                  </a:cubicBezTo>
                  <a:cubicBezTo>
                    <a:pt x="647415" y="67343"/>
                    <a:pt x="662183" y="102996"/>
                    <a:pt x="662183" y="140172"/>
                  </a:cubicBezTo>
                  <a:lnTo>
                    <a:pt x="662183" y="339190"/>
                  </a:lnTo>
                  <a:cubicBezTo>
                    <a:pt x="662183" y="416605"/>
                    <a:pt x="599426" y="479362"/>
                    <a:pt x="522011" y="479362"/>
                  </a:cubicBezTo>
                  <a:lnTo>
                    <a:pt x="140172" y="479362"/>
                  </a:lnTo>
                  <a:cubicBezTo>
                    <a:pt x="62757" y="479362"/>
                    <a:pt x="0" y="416605"/>
                    <a:pt x="0" y="339190"/>
                  </a:cubicBezTo>
                  <a:lnTo>
                    <a:pt x="0" y="140172"/>
                  </a:lnTo>
                  <a:cubicBezTo>
                    <a:pt x="0" y="62757"/>
                    <a:pt x="62757" y="0"/>
                    <a:pt x="140172" y="0"/>
                  </a:cubicBezTo>
                  <a:close/>
                </a:path>
              </a:pathLst>
            </a:custGeom>
            <a:solidFill>
              <a:srgbClr val="FFFFFF"/>
            </a:solidFill>
            <a:ln w="28575" cap="rnd">
              <a:solidFill>
                <a:srgbClr val="000000"/>
              </a:solidFill>
              <a:prstDash val="solid"/>
              <a:round/>
            </a:ln>
          </p:spPr>
          <p:txBody>
            <a:bodyPr/>
            <a:lstStyle/>
            <a:p>
              <a:endParaRPr lang="en-US"/>
            </a:p>
          </p:txBody>
        </p:sp>
        <p:sp>
          <p:nvSpPr>
            <p:cNvPr id="8" name="TextBox 8"/>
            <p:cNvSpPr txBox="1"/>
            <p:nvPr/>
          </p:nvSpPr>
          <p:spPr>
            <a:xfrm>
              <a:off x="0" y="-28575"/>
              <a:ext cx="662183" cy="507937"/>
            </a:xfrm>
            <a:prstGeom prst="rect">
              <a:avLst/>
            </a:prstGeom>
          </p:spPr>
          <p:txBody>
            <a:bodyPr lIns="37612" tIns="37612" rIns="37612" bIns="37612" rtlCol="0" anchor="ctr"/>
            <a:lstStyle/>
            <a:p>
              <a:pPr algn="ctr">
                <a:lnSpc>
                  <a:spcPts val="2100"/>
                </a:lnSpc>
              </a:pPr>
              <a:r>
                <a:rPr lang="en-US" sz="1500" b="1" dirty="0">
                  <a:solidFill>
                    <a:srgbClr val="000000"/>
                  </a:solidFill>
                  <a:latin typeface="Canva Sans Bold"/>
                  <a:ea typeface="Canva Sans Bold"/>
                  <a:cs typeface="Canva Sans Bold"/>
                  <a:sym typeface="Canva Sans Bold"/>
                </a:rPr>
                <a:t>Merchant create </a:t>
              </a:r>
            </a:p>
            <a:p>
              <a:pPr algn="ctr">
                <a:lnSpc>
                  <a:spcPts val="2100"/>
                </a:lnSpc>
              </a:pPr>
              <a:r>
                <a:rPr lang="en-US" sz="1500" b="1" dirty="0">
                  <a:solidFill>
                    <a:srgbClr val="000000"/>
                  </a:solidFill>
                  <a:latin typeface="Canva Sans Bold"/>
                  <a:ea typeface="Canva Sans Bold"/>
                  <a:cs typeface="Canva Sans Bold"/>
                  <a:sym typeface="Canva Sans Bold"/>
                </a:rPr>
                <a:t>Mini Program in SANDBOX</a:t>
              </a:r>
            </a:p>
          </p:txBody>
        </p:sp>
      </p:grpSp>
      <p:grpSp>
        <p:nvGrpSpPr>
          <p:cNvPr id="9" name="Group 9"/>
          <p:cNvGrpSpPr/>
          <p:nvPr/>
        </p:nvGrpSpPr>
        <p:grpSpPr>
          <a:xfrm>
            <a:off x="9583568" y="3379317"/>
            <a:ext cx="2039127" cy="1515283"/>
            <a:chOff x="0" y="0"/>
            <a:chExt cx="643356" cy="478080"/>
          </a:xfrm>
        </p:grpSpPr>
        <p:sp>
          <p:nvSpPr>
            <p:cNvPr id="10" name="Freeform 10"/>
            <p:cNvSpPr/>
            <p:nvPr/>
          </p:nvSpPr>
          <p:spPr>
            <a:xfrm>
              <a:off x="0" y="0"/>
              <a:ext cx="643356" cy="478080"/>
            </a:xfrm>
            <a:custGeom>
              <a:avLst/>
              <a:gdLst/>
              <a:ahLst/>
              <a:cxnLst/>
              <a:rect l="l" t="t" r="r" b="b"/>
              <a:pathLst>
                <a:path w="643356" h="478080">
                  <a:moveTo>
                    <a:pt x="144274" y="0"/>
                  </a:moveTo>
                  <a:lnTo>
                    <a:pt x="499082" y="0"/>
                  </a:lnTo>
                  <a:cubicBezTo>
                    <a:pt x="537346" y="0"/>
                    <a:pt x="574043" y="15200"/>
                    <a:pt x="601099" y="42257"/>
                  </a:cubicBezTo>
                  <a:cubicBezTo>
                    <a:pt x="628156" y="69313"/>
                    <a:pt x="643356" y="106010"/>
                    <a:pt x="643356" y="144274"/>
                  </a:cubicBezTo>
                  <a:lnTo>
                    <a:pt x="643356" y="333806"/>
                  </a:lnTo>
                  <a:cubicBezTo>
                    <a:pt x="643356" y="413487"/>
                    <a:pt x="578762" y="478080"/>
                    <a:pt x="499082" y="478080"/>
                  </a:cubicBezTo>
                  <a:lnTo>
                    <a:pt x="144274" y="478080"/>
                  </a:lnTo>
                  <a:cubicBezTo>
                    <a:pt x="106010" y="478080"/>
                    <a:pt x="69313" y="462880"/>
                    <a:pt x="42257" y="435824"/>
                  </a:cubicBezTo>
                  <a:cubicBezTo>
                    <a:pt x="15200" y="408767"/>
                    <a:pt x="0" y="372070"/>
                    <a:pt x="0" y="333806"/>
                  </a:cubicBezTo>
                  <a:lnTo>
                    <a:pt x="0" y="144274"/>
                  </a:lnTo>
                  <a:cubicBezTo>
                    <a:pt x="0" y="106010"/>
                    <a:pt x="15200" y="69313"/>
                    <a:pt x="42257" y="42257"/>
                  </a:cubicBezTo>
                  <a:cubicBezTo>
                    <a:pt x="69313" y="15200"/>
                    <a:pt x="106010" y="0"/>
                    <a:pt x="144274" y="0"/>
                  </a:cubicBezTo>
                  <a:close/>
                </a:path>
              </a:pathLst>
            </a:custGeom>
            <a:solidFill>
              <a:srgbClr val="FFFFFF"/>
            </a:solidFill>
            <a:ln w="28575" cap="rnd">
              <a:solidFill>
                <a:srgbClr val="000000"/>
              </a:solidFill>
              <a:prstDash val="solid"/>
              <a:round/>
            </a:ln>
          </p:spPr>
          <p:txBody>
            <a:bodyPr/>
            <a:lstStyle/>
            <a:p>
              <a:endParaRPr lang="en-US"/>
            </a:p>
          </p:txBody>
        </p:sp>
        <p:sp>
          <p:nvSpPr>
            <p:cNvPr id="11" name="TextBox 11"/>
            <p:cNvSpPr txBox="1"/>
            <p:nvPr/>
          </p:nvSpPr>
          <p:spPr>
            <a:xfrm>
              <a:off x="0" y="-28575"/>
              <a:ext cx="643356" cy="506655"/>
            </a:xfrm>
            <a:prstGeom prst="rect">
              <a:avLst/>
            </a:prstGeom>
          </p:spPr>
          <p:txBody>
            <a:bodyPr lIns="37612" tIns="37612" rIns="37612" bIns="37612" rtlCol="0" anchor="ctr"/>
            <a:lstStyle/>
            <a:p>
              <a:pPr algn="ctr">
                <a:lnSpc>
                  <a:spcPts val="2100"/>
                </a:lnSpc>
              </a:pPr>
              <a:r>
                <a:rPr lang="en-US" sz="1500" b="1">
                  <a:solidFill>
                    <a:srgbClr val="000000"/>
                  </a:solidFill>
                  <a:latin typeface="Canva Sans Bold"/>
                  <a:ea typeface="Canva Sans Bold"/>
                  <a:cs typeface="Canva Sans Bold"/>
                  <a:sym typeface="Canva Sans Bold"/>
                </a:rPr>
                <a:t>Merchant UAT in SANDBOX environment</a:t>
              </a:r>
            </a:p>
          </p:txBody>
        </p:sp>
      </p:grpSp>
      <p:sp>
        <p:nvSpPr>
          <p:cNvPr id="12" name="AutoShape 12"/>
          <p:cNvSpPr/>
          <p:nvPr/>
        </p:nvSpPr>
        <p:spPr>
          <a:xfrm flipV="1">
            <a:off x="8494616" y="4136959"/>
            <a:ext cx="1088952" cy="2031"/>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13" name="Group 13"/>
          <p:cNvGrpSpPr/>
          <p:nvPr/>
        </p:nvGrpSpPr>
        <p:grpSpPr>
          <a:xfrm>
            <a:off x="12508521" y="3379317"/>
            <a:ext cx="2076025" cy="1515283"/>
            <a:chOff x="0" y="0"/>
            <a:chExt cx="654998" cy="478080"/>
          </a:xfrm>
        </p:grpSpPr>
        <p:sp>
          <p:nvSpPr>
            <p:cNvPr id="14" name="Freeform 14"/>
            <p:cNvSpPr/>
            <p:nvPr/>
          </p:nvSpPr>
          <p:spPr>
            <a:xfrm>
              <a:off x="0" y="0"/>
              <a:ext cx="654998" cy="478080"/>
            </a:xfrm>
            <a:custGeom>
              <a:avLst/>
              <a:gdLst/>
              <a:ahLst/>
              <a:cxnLst/>
              <a:rect l="l" t="t" r="r" b="b"/>
              <a:pathLst>
                <a:path w="654998" h="478080">
                  <a:moveTo>
                    <a:pt x="141710" y="0"/>
                  </a:moveTo>
                  <a:lnTo>
                    <a:pt x="513288" y="0"/>
                  </a:lnTo>
                  <a:cubicBezTo>
                    <a:pt x="591552" y="0"/>
                    <a:pt x="654998" y="63446"/>
                    <a:pt x="654998" y="141710"/>
                  </a:cubicBezTo>
                  <a:lnTo>
                    <a:pt x="654998" y="336371"/>
                  </a:lnTo>
                  <a:cubicBezTo>
                    <a:pt x="654998" y="414635"/>
                    <a:pt x="591552" y="478080"/>
                    <a:pt x="513288" y="478080"/>
                  </a:cubicBezTo>
                  <a:lnTo>
                    <a:pt x="141710" y="478080"/>
                  </a:lnTo>
                  <a:cubicBezTo>
                    <a:pt x="63446" y="478080"/>
                    <a:pt x="0" y="414635"/>
                    <a:pt x="0" y="336371"/>
                  </a:cubicBezTo>
                  <a:lnTo>
                    <a:pt x="0" y="141710"/>
                  </a:lnTo>
                  <a:cubicBezTo>
                    <a:pt x="0" y="63446"/>
                    <a:pt x="63446" y="0"/>
                    <a:pt x="141710" y="0"/>
                  </a:cubicBezTo>
                  <a:close/>
                </a:path>
              </a:pathLst>
            </a:custGeom>
            <a:solidFill>
              <a:srgbClr val="FFFFFF"/>
            </a:solidFill>
            <a:ln w="28575" cap="rnd">
              <a:solidFill>
                <a:srgbClr val="000000"/>
              </a:solidFill>
              <a:prstDash val="solid"/>
              <a:round/>
            </a:ln>
          </p:spPr>
          <p:txBody>
            <a:bodyPr/>
            <a:lstStyle/>
            <a:p>
              <a:endParaRPr lang="en-US"/>
            </a:p>
          </p:txBody>
        </p:sp>
        <p:sp>
          <p:nvSpPr>
            <p:cNvPr id="15" name="TextBox 15"/>
            <p:cNvSpPr txBox="1"/>
            <p:nvPr/>
          </p:nvSpPr>
          <p:spPr>
            <a:xfrm>
              <a:off x="0" y="-28575"/>
              <a:ext cx="654998" cy="506655"/>
            </a:xfrm>
            <a:prstGeom prst="rect">
              <a:avLst/>
            </a:prstGeom>
          </p:spPr>
          <p:txBody>
            <a:bodyPr lIns="37612" tIns="37612" rIns="37612" bIns="37612" rtlCol="0" anchor="ctr"/>
            <a:lstStyle/>
            <a:p>
              <a:pPr algn="ctr">
                <a:lnSpc>
                  <a:spcPts val="2100"/>
                </a:lnSpc>
              </a:pPr>
              <a:r>
                <a:rPr lang="en-US" sz="1500" b="1" dirty="0">
                  <a:solidFill>
                    <a:srgbClr val="000000"/>
                  </a:solidFill>
                  <a:latin typeface="Canva Sans Bold"/>
                  <a:ea typeface="Canva Sans Bold"/>
                  <a:cs typeface="Canva Sans Bold"/>
                  <a:sym typeface="Canva Sans Bold"/>
                </a:rPr>
                <a:t>Merchant upload </a:t>
              </a:r>
              <a:r>
                <a:rPr lang="en-US" sz="1500" b="1" u="sng" dirty="0">
                  <a:solidFill>
                    <a:srgbClr val="000000"/>
                  </a:solidFill>
                  <a:latin typeface="Canva Sans Bold"/>
                  <a:ea typeface="Canva Sans Bold"/>
                  <a:cs typeface="Canva Sans Bold"/>
                  <a:sym typeface="Canva Sans Bold"/>
                </a:rPr>
                <a:t>UAT Result</a:t>
              </a:r>
              <a:r>
                <a:rPr lang="en-US" sz="1500" b="1" dirty="0">
                  <a:solidFill>
                    <a:srgbClr val="000000"/>
                  </a:solidFill>
                  <a:latin typeface="Canva Sans Bold"/>
                  <a:ea typeface="Canva Sans Bold"/>
                  <a:cs typeface="Canva Sans Bold"/>
                  <a:sym typeface="Canva Sans Bold"/>
                </a:rPr>
                <a:t> &amp; Fill in </a:t>
              </a:r>
              <a:r>
                <a:rPr lang="en-US" sz="1500" b="1" u="sng" dirty="0">
                  <a:solidFill>
                    <a:srgbClr val="000000"/>
                  </a:solidFill>
                  <a:latin typeface="Canva Sans Bold"/>
                  <a:ea typeface="Canva Sans Bold"/>
                  <a:cs typeface="Canva Sans Bold"/>
                  <a:sym typeface="Canva Sans Bold"/>
                </a:rPr>
                <a:t>Production Key Pair</a:t>
              </a:r>
              <a:r>
                <a:rPr lang="en-US" sz="1500" b="1" dirty="0">
                  <a:solidFill>
                    <a:srgbClr val="000000"/>
                  </a:solidFill>
                  <a:latin typeface="Canva Sans Bold"/>
                  <a:ea typeface="Canva Sans Bold"/>
                  <a:cs typeface="Canva Sans Bold"/>
                  <a:sym typeface="Canva Sans Bold"/>
                </a:rPr>
                <a:t> on Merchant Portal</a:t>
              </a:r>
            </a:p>
          </p:txBody>
        </p:sp>
      </p:grpSp>
      <p:sp>
        <p:nvSpPr>
          <p:cNvPr id="16" name="AutoShape 16"/>
          <p:cNvSpPr/>
          <p:nvPr/>
        </p:nvSpPr>
        <p:spPr>
          <a:xfrm>
            <a:off x="11622696" y="4136959"/>
            <a:ext cx="885825" cy="0"/>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17" name="Group 17"/>
          <p:cNvGrpSpPr/>
          <p:nvPr/>
        </p:nvGrpSpPr>
        <p:grpSpPr>
          <a:xfrm>
            <a:off x="447254" y="3379317"/>
            <a:ext cx="2076025" cy="1521904"/>
            <a:chOff x="0" y="0"/>
            <a:chExt cx="654998" cy="480169"/>
          </a:xfrm>
        </p:grpSpPr>
        <p:sp>
          <p:nvSpPr>
            <p:cNvPr id="18" name="Freeform 18"/>
            <p:cNvSpPr/>
            <p:nvPr/>
          </p:nvSpPr>
          <p:spPr>
            <a:xfrm>
              <a:off x="0" y="0"/>
              <a:ext cx="654998" cy="480169"/>
            </a:xfrm>
            <a:custGeom>
              <a:avLst/>
              <a:gdLst/>
              <a:ahLst/>
              <a:cxnLst/>
              <a:rect l="l" t="t" r="r" b="b"/>
              <a:pathLst>
                <a:path w="654998" h="480169">
                  <a:moveTo>
                    <a:pt x="141710" y="0"/>
                  </a:moveTo>
                  <a:lnTo>
                    <a:pt x="513288" y="0"/>
                  </a:lnTo>
                  <a:cubicBezTo>
                    <a:pt x="591552" y="0"/>
                    <a:pt x="654998" y="63446"/>
                    <a:pt x="654998" y="141710"/>
                  </a:cubicBezTo>
                  <a:lnTo>
                    <a:pt x="654998" y="338459"/>
                  </a:lnTo>
                  <a:cubicBezTo>
                    <a:pt x="654998" y="416724"/>
                    <a:pt x="591552" y="480169"/>
                    <a:pt x="513288" y="480169"/>
                  </a:cubicBezTo>
                  <a:lnTo>
                    <a:pt x="141710" y="480169"/>
                  </a:lnTo>
                  <a:cubicBezTo>
                    <a:pt x="63446" y="480169"/>
                    <a:pt x="0" y="416724"/>
                    <a:pt x="0" y="338459"/>
                  </a:cubicBezTo>
                  <a:lnTo>
                    <a:pt x="0" y="141710"/>
                  </a:lnTo>
                  <a:cubicBezTo>
                    <a:pt x="0" y="63446"/>
                    <a:pt x="63446" y="0"/>
                    <a:pt x="141710" y="0"/>
                  </a:cubicBezTo>
                  <a:close/>
                </a:path>
              </a:pathLst>
            </a:custGeom>
            <a:solidFill>
              <a:srgbClr val="FFFFFF"/>
            </a:solidFill>
            <a:ln w="28575" cap="rnd">
              <a:solidFill>
                <a:srgbClr val="000000"/>
              </a:solidFill>
              <a:prstDash val="solid"/>
              <a:round/>
            </a:ln>
          </p:spPr>
          <p:txBody>
            <a:bodyPr/>
            <a:lstStyle/>
            <a:p>
              <a:endParaRPr lang="en-US"/>
            </a:p>
          </p:txBody>
        </p:sp>
        <p:sp>
          <p:nvSpPr>
            <p:cNvPr id="19" name="TextBox 19"/>
            <p:cNvSpPr txBox="1"/>
            <p:nvPr/>
          </p:nvSpPr>
          <p:spPr>
            <a:xfrm>
              <a:off x="0" y="-28575"/>
              <a:ext cx="654998" cy="508744"/>
            </a:xfrm>
            <a:prstGeom prst="rect">
              <a:avLst/>
            </a:prstGeom>
          </p:spPr>
          <p:txBody>
            <a:bodyPr lIns="37612" tIns="37612" rIns="37612" bIns="37612" rtlCol="0" anchor="ctr"/>
            <a:lstStyle/>
            <a:p>
              <a:pPr algn="ctr">
                <a:lnSpc>
                  <a:spcPts val="2100"/>
                </a:lnSpc>
              </a:pPr>
              <a:r>
                <a:rPr lang="en-US" sz="1500" b="1">
                  <a:solidFill>
                    <a:srgbClr val="000000"/>
                  </a:solidFill>
                  <a:latin typeface="Canva Sans Bold"/>
                  <a:ea typeface="Canva Sans Bold"/>
                  <a:cs typeface="Canva Sans Bold"/>
                  <a:sym typeface="Canva Sans Bold"/>
                </a:rPr>
                <a:t>Merchant Share UI/UX Flow</a:t>
              </a:r>
            </a:p>
          </p:txBody>
        </p:sp>
      </p:grpSp>
      <p:sp>
        <p:nvSpPr>
          <p:cNvPr id="20" name="TextBox 20"/>
          <p:cNvSpPr txBox="1"/>
          <p:nvPr/>
        </p:nvSpPr>
        <p:spPr>
          <a:xfrm>
            <a:off x="11367457" y="5125868"/>
            <a:ext cx="666899" cy="257175"/>
          </a:xfrm>
          <a:prstGeom prst="rect">
            <a:avLst/>
          </a:prstGeom>
        </p:spPr>
        <p:txBody>
          <a:bodyPr lIns="0" tIns="0" rIns="0" bIns="0" rtlCol="0" anchor="t">
            <a:spAutoFit/>
          </a:bodyPr>
          <a:lstStyle/>
          <a:p>
            <a:pPr algn="ctr">
              <a:lnSpc>
                <a:spcPts val="2100"/>
              </a:lnSpc>
              <a:spcBef>
                <a:spcPct val="0"/>
              </a:spcBef>
            </a:pPr>
            <a:r>
              <a:rPr lang="en-US" sz="1500" b="1" dirty="0">
                <a:solidFill>
                  <a:srgbClr val="000000"/>
                </a:solidFill>
                <a:latin typeface="Canva Sans Bold"/>
                <a:ea typeface="Canva Sans Bold"/>
                <a:cs typeface="Canva Sans Bold"/>
                <a:sym typeface="Canva Sans Bold"/>
              </a:rPr>
              <a:t>Not OK</a:t>
            </a:r>
          </a:p>
        </p:txBody>
      </p:sp>
      <p:grpSp>
        <p:nvGrpSpPr>
          <p:cNvPr id="21" name="Group 21"/>
          <p:cNvGrpSpPr/>
          <p:nvPr/>
        </p:nvGrpSpPr>
        <p:grpSpPr>
          <a:xfrm>
            <a:off x="9553732" y="5856543"/>
            <a:ext cx="2098800" cy="1517842"/>
            <a:chOff x="0" y="0"/>
            <a:chExt cx="662183" cy="478888"/>
          </a:xfrm>
        </p:grpSpPr>
        <p:sp>
          <p:nvSpPr>
            <p:cNvPr id="22" name="Freeform 22"/>
            <p:cNvSpPr/>
            <p:nvPr/>
          </p:nvSpPr>
          <p:spPr>
            <a:xfrm>
              <a:off x="0" y="0"/>
              <a:ext cx="662183" cy="478888"/>
            </a:xfrm>
            <a:custGeom>
              <a:avLst/>
              <a:gdLst/>
              <a:ahLst/>
              <a:cxnLst/>
              <a:rect l="l" t="t" r="r" b="b"/>
              <a:pathLst>
                <a:path w="662183" h="478888">
                  <a:moveTo>
                    <a:pt x="140172" y="0"/>
                  </a:moveTo>
                  <a:lnTo>
                    <a:pt x="522011" y="0"/>
                  </a:lnTo>
                  <a:cubicBezTo>
                    <a:pt x="559187" y="0"/>
                    <a:pt x="594840" y="14768"/>
                    <a:pt x="621128" y="41055"/>
                  </a:cubicBezTo>
                  <a:cubicBezTo>
                    <a:pt x="647415" y="67343"/>
                    <a:pt x="662183" y="102996"/>
                    <a:pt x="662183" y="140172"/>
                  </a:cubicBezTo>
                  <a:lnTo>
                    <a:pt x="662183" y="338716"/>
                  </a:lnTo>
                  <a:cubicBezTo>
                    <a:pt x="662183" y="416131"/>
                    <a:pt x="599426" y="478888"/>
                    <a:pt x="522011" y="478888"/>
                  </a:cubicBezTo>
                  <a:lnTo>
                    <a:pt x="140172" y="478888"/>
                  </a:lnTo>
                  <a:cubicBezTo>
                    <a:pt x="102996" y="478888"/>
                    <a:pt x="67343" y="464120"/>
                    <a:pt x="41055" y="437832"/>
                  </a:cubicBezTo>
                  <a:cubicBezTo>
                    <a:pt x="14768" y="411545"/>
                    <a:pt x="0" y="375892"/>
                    <a:pt x="0" y="338716"/>
                  </a:cubicBezTo>
                  <a:lnTo>
                    <a:pt x="0" y="140172"/>
                  </a:lnTo>
                  <a:cubicBezTo>
                    <a:pt x="0" y="62757"/>
                    <a:pt x="62757" y="0"/>
                    <a:pt x="140172" y="0"/>
                  </a:cubicBezTo>
                  <a:close/>
                </a:path>
              </a:pathLst>
            </a:custGeom>
            <a:solidFill>
              <a:srgbClr val="FFFFFF"/>
            </a:solidFill>
            <a:ln w="28575" cap="rnd">
              <a:solidFill>
                <a:srgbClr val="000000"/>
              </a:solidFill>
              <a:prstDash val="solid"/>
              <a:round/>
            </a:ln>
          </p:spPr>
          <p:txBody>
            <a:bodyPr/>
            <a:lstStyle/>
            <a:p>
              <a:endParaRPr lang="en-US"/>
            </a:p>
          </p:txBody>
        </p:sp>
        <p:sp>
          <p:nvSpPr>
            <p:cNvPr id="23" name="TextBox 23"/>
            <p:cNvSpPr txBox="1"/>
            <p:nvPr/>
          </p:nvSpPr>
          <p:spPr>
            <a:xfrm>
              <a:off x="0" y="-28575"/>
              <a:ext cx="662183" cy="507463"/>
            </a:xfrm>
            <a:prstGeom prst="rect">
              <a:avLst/>
            </a:prstGeom>
          </p:spPr>
          <p:txBody>
            <a:bodyPr lIns="37612" tIns="37612" rIns="37612" bIns="37612" rtlCol="0" anchor="ctr"/>
            <a:lstStyle/>
            <a:p>
              <a:pPr algn="ctr">
                <a:lnSpc>
                  <a:spcPts val="2100"/>
                </a:lnSpc>
              </a:pPr>
              <a:r>
                <a:rPr lang="en-US" sz="1500" b="1">
                  <a:solidFill>
                    <a:srgbClr val="000000"/>
                  </a:solidFill>
                  <a:latin typeface="Canva Sans Bold"/>
                  <a:ea typeface="Canva Sans Bold"/>
                  <a:cs typeface="Canva Sans Bold"/>
                  <a:sym typeface="Canva Sans Bold"/>
                </a:rPr>
                <a:t>Bug Fixing</a:t>
              </a:r>
            </a:p>
          </p:txBody>
        </p:sp>
      </p:grpSp>
      <p:grpSp>
        <p:nvGrpSpPr>
          <p:cNvPr id="26" name="Group 26"/>
          <p:cNvGrpSpPr/>
          <p:nvPr/>
        </p:nvGrpSpPr>
        <p:grpSpPr>
          <a:xfrm>
            <a:off x="3411191" y="3383379"/>
            <a:ext cx="2098800" cy="1519345"/>
            <a:chOff x="0" y="0"/>
            <a:chExt cx="662183" cy="479362"/>
          </a:xfrm>
        </p:grpSpPr>
        <p:sp>
          <p:nvSpPr>
            <p:cNvPr id="27" name="Freeform 27"/>
            <p:cNvSpPr/>
            <p:nvPr/>
          </p:nvSpPr>
          <p:spPr>
            <a:xfrm>
              <a:off x="0" y="0"/>
              <a:ext cx="662183" cy="479362"/>
            </a:xfrm>
            <a:custGeom>
              <a:avLst/>
              <a:gdLst/>
              <a:ahLst/>
              <a:cxnLst/>
              <a:rect l="l" t="t" r="r" b="b"/>
              <a:pathLst>
                <a:path w="662183" h="479362">
                  <a:moveTo>
                    <a:pt x="140172" y="0"/>
                  </a:moveTo>
                  <a:lnTo>
                    <a:pt x="522011" y="0"/>
                  </a:lnTo>
                  <a:cubicBezTo>
                    <a:pt x="559187" y="0"/>
                    <a:pt x="594840" y="14768"/>
                    <a:pt x="621128" y="41055"/>
                  </a:cubicBezTo>
                  <a:cubicBezTo>
                    <a:pt x="647415" y="67343"/>
                    <a:pt x="662183" y="102996"/>
                    <a:pt x="662183" y="140172"/>
                  </a:cubicBezTo>
                  <a:lnTo>
                    <a:pt x="662183" y="339190"/>
                  </a:lnTo>
                  <a:cubicBezTo>
                    <a:pt x="662183" y="416605"/>
                    <a:pt x="599426" y="479362"/>
                    <a:pt x="522011" y="479362"/>
                  </a:cubicBezTo>
                  <a:lnTo>
                    <a:pt x="140172" y="479362"/>
                  </a:lnTo>
                  <a:cubicBezTo>
                    <a:pt x="62757" y="479362"/>
                    <a:pt x="0" y="416605"/>
                    <a:pt x="0" y="339190"/>
                  </a:cubicBezTo>
                  <a:lnTo>
                    <a:pt x="0" y="140172"/>
                  </a:lnTo>
                  <a:cubicBezTo>
                    <a:pt x="0" y="62757"/>
                    <a:pt x="62757" y="0"/>
                    <a:pt x="140172" y="0"/>
                  </a:cubicBezTo>
                  <a:close/>
                </a:path>
              </a:pathLst>
            </a:custGeom>
            <a:solidFill>
              <a:srgbClr val="FFFFFF"/>
            </a:solidFill>
            <a:ln w="28575" cap="rnd">
              <a:solidFill>
                <a:srgbClr val="000000"/>
              </a:solidFill>
              <a:prstDash val="solid"/>
              <a:round/>
            </a:ln>
          </p:spPr>
          <p:txBody>
            <a:bodyPr/>
            <a:lstStyle/>
            <a:p>
              <a:endParaRPr lang="en-US"/>
            </a:p>
          </p:txBody>
        </p:sp>
        <p:sp>
          <p:nvSpPr>
            <p:cNvPr id="28" name="TextBox 28"/>
            <p:cNvSpPr txBox="1"/>
            <p:nvPr/>
          </p:nvSpPr>
          <p:spPr>
            <a:xfrm>
              <a:off x="0" y="-28575"/>
              <a:ext cx="662183" cy="507937"/>
            </a:xfrm>
            <a:prstGeom prst="rect">
              <a:avLst/>
            </a:prstGeom>
          </p:spPr>
          <p:txBody>
            <a:bodyPr lIns="37612" tIns="37612" rIns="37612" bIns="37612" rtlCol="0" anchor="ctr"/>
            <a:lstStyle/>
            <a:p>
              <a:pPr algn="ctr">
                <a:lnSpc>
                  <a:spcPts val="2100"/>
                </a:lnSpc>
              </a:pPr>
              <a:r>
                <a:rPr lang="en-US" sz="1500" b="1">
                  <a:solidFill>
                    <a:srgbClr val="000000"/>
                  </a:solidFill>
                  <a:latin typeface="Canva Sans Bold"/>
                  <a:ea typeface="Canva Sans Bold"/>
                  <a:cs typeface="Canva Sans Bold"/>
                  <a:sym typeface="Canva Sans Bold"/>
                </a:rPr>
                <a:t>Merchant DEVELOPMENT</a:t>
              </a:r>
            </a:p>
          </p:txBody>
        </p:sp>
      </p:grpSp>
      <p:sp>
        <p:nvSpPr>
          <p:cNvPr id="29" name="AutoShape 29"/>
          <p:cNvSpPr/>
          <p:nvPr/>
        </p:nvSpPr>
        <p:spPr>
          <a:xfrm>
            <a:off x="2523280" y="4140269"/>
            <a:ext cx="887912" cy="2782"/>
          </a:xfrm>
          <a:prstGeom prst="line">
            <a:avLst/>
          </a:prstGeom>
          <a:ln w="28575" cap="flat">
            <a:solidFill>
              <a:srgbClr val="000000"/>
            </a:solidFill>
            <a:prstDash val="solid"/>
            <a:headEnd type="none" w="sm" len="sm"/>
            <a:tailEnd type="arrow" w="med" len="sm"/>
          </a:ln>
        </p:spPr>
        <p:txBody>
          <a:bodyPr/>
          <a:lstStyle/>
          <a:p>
            <a:endParaRPr lang="en-US"/>
          </a:p>
        </p:txBody>
      </p:sp>
      <p:sp>
        <p:nvSpPr>
          <p:cNvPr id="30" name="AutoShape 30"/>
          <p:cNvSpPr/>
          <p:nvPr/>
        </p:nvSpPr>
        <p:spPr>
          <a:xfrm flipV="1">
            <a:off x="5509991" y="4138990"/>
            <a:ext cx="885825" cy="4061"/>
          </a:xfrm>
          <a:prstGeom prst="line">
            <a:avLst/>
          </a:prstGeom>
          <a:ln w="28575" cap="flat">
            <a:solidFill>
              <a:srgbClr val="000000"/>
            </a:solidFill>
            <a:prstDash val="solid"/>
            <a:headEnd type="none" w="sm" len="sm"/>
            <a:tailEnd type="arrow" w="med" len="sm"/>
          </a:ln>
        </p:spPr>
        <p:txBody>
          <a:bodyPr/>
          <a:lstStyle/>
          <a:p>
            <a:endParaRPr lang="en-US"/>
          </a:p>
        </p:txBody>
      </p:sp>
      <p:sp>
        <p:nvSpPr>
          <p:cNvPr id="31" name="AutoShape 31"/>
          <p:cNvSpPr/>
          <p:nvPr/>
        </p:nvSpPr>
        <p:spPr>
          <a:xfrm flipH="1" flipV="1">
            <a:off x="4460591" y="4902723"/>
            <a:ext cx="0" cy="1160049"/>
          </a:xfrm>
          <a:prstGeom prst="line">
            <a:avLst/>
          </a:prstGeom>
          <a:ln w="28575" cap="flat">
            <a:solidFill>
              <a:srgbClr val="000000"/>
            </a:solidFill>
            <a:prstDash val="lgDash"/>
            <a:headEnd type="arrow" w="med" len="sm"/>
            <a:tailEnd type="none" w="sm" len="sm"/>
          </a:ln>
        </p:spPr>
        <p:txBody>
          <a:bodyPr/>
          <a:lstStyle/>
          <a:p>
            <a:endParaRPr lang="en-US"/>
          </a:p>
        </p:txBody>
      </p:sp>
      <p:grpSp>
        <p:nvGrpSpPr>
          <p:cNvPr id="32" name="Group 32"/>
          <p:cNvGrpSpPr/>
          <p:nvPr/>
        </p:nvGrpSpPr>
        <p:grpSpPr>
          <a:xfrm>
            <a:off x="15470371" y="3379317"/>
            <a:ext cx="2076025" cy="1515283"/>
            <a:chOff x="0" y="0"/>
            <a:chExt cx="654998" cy="478080"/>
          </a:xfrm>
        </p:grpSpPr>
        <p:sp>
          <p:nvSpPr>
            <p:cNvPr id="33" name="Freeform 33"/>
            <p:cNvSpPr/>
            <p:nvPr/>
          </p:nvSpPr>
          <p:spPr>
            <a:xfrm>
              <a:off x="0" y="0"/>
              <a:ext cx="654998" cy="478080"/>
            </a:xfrm>
            <a:custGeom>
              <a:avLst/>
              <a:gdLst/>
              <a:ahLst/>
              <a:cxnLst/>
              <a:rect l="l" t="t" r="r" b="b"/>
              <a:pathLst>
                <a:path w="654998" h="478080">
                  <a:moveTo>
                    <a:pt x="141710" y="0"/>
                  </a:moveTo>
                  <a:lnTo>
                    <a:pt x="513288" y="0"/>
                  </a:lnTo>
                  <a:cubicBezTo>
                    <a:pt x="591552" y="0"/>
                    <a:pt x="654998" y="63446"/>
                    <a:pt x="654998" y="141710"/>
                  </a:cubicBezTo>
                  <a:lnTo>
                    <a:pt x="654998" y="336371"/>
                  </a:lnTo>
                  <a:cubicBezTo>
                    <a:pt x="654998" y="414635"/>
                    <a:pt x="591552" y="478080"/>
                    <a:pt x="513288" y="478080"/>
                  </a:cubicBezTo>
                  <a:lnTo>
                    <a:pt x="141710" y="478080"/>
                  </a:lnTo>
                  <a:cubicBezTo>
                    <a:pt x="63446" y="478080"/>
                    <a:pt x="0" y="414635"/>
                    <a:pt x="0" y="336371"/>
                  </a:cubicBezTo>
                  <a:lnTo>
                    <a:pt x="0" y="141710"/>
                  </a:lnTo>
                  <a:cubicBezTo>
                    <a:pt x="0" y="63446"/>
                    <a:pt x="63446" y="0"/>
                    <a:pt x="141710" y="0"/>
                  </a:cubicBezTo>
                  <a:close/>
                </a:path>
              </a:pathLst>
            </a:custGeom>
            <a:solidFill>
              <a:srgbClr val="FFFFFF"/>
            </a:solidFill>
            <a:ln w="28575" cap="rnd">
              <a:solidFill>
                <a:srgbClr val="000000"/>
              </a:solidFill>
              <a:prstDash val="solid"/>
              <a:round/>
            </a:ln>
          </p:spPr>
          <p:txBody>
            <a:bodyPr/>
            <a:lstStyle/>
            <a:p>
              <a:endParaRPr lang="en-US"/>
            </a:p>
          </p:txBody>
        </p:sp>
        <p:sp>
          <p:nvSpPr>
            <p:cNvPr id="34" name="TextBox 34"/>
            <p:cNvSpPr txBox="1"/>
            <p:nvPr/>
          </p:nvSpPr>
          <p:spPr>
            <a:xfrm>
              <a:off x="0" y="-28575"/>
              <a:ext cx="654998" cy="506655"/>
            </a:xfrm>
            <a:prstGeom prst="rect">
              <a:avLst/>
            </a:prstGeom>
          </p:spPr>
          <p:txBody>
            <a:bodyPr lIns="37612" tIns="37612" rIns="37612" bIns="37612" rtlCol="0" anchor="ctr"/>
            <a:lstStyle/>
            <a:p>
              <a:pPr algn="ctr">
                <a:lnSpc>
                  <a:spcPts val="2100"/>
                </a:lnSpc>
              </a:pPr>
              <a:r>
                <a:rPr lang="en-US" sz="1500" b="1">
                  <a:solidFill>
                    <a:srgbClr val="000000"/>
                  </a:solidFill>
                  <a:latin typeface="Canva Sans Bold"/>
                  <a:ea typeface="Canva Sans Bold"/>
                  <a:cs typeface="Canva Sans Bold"/>
                  <a:sym typeface="Canva Sans Bold"/>
                </a:rPr>
                <a:t>DANA review on the UAT result document</a:t>
              </a:r>
            </a:p>
          </p:txBody>
        </p:sp>
      </p:grpSp>
      <p:sp>
        <p:nvSpPr>
          <p:cNvPr id="35" name="AutoShape 35"/>
          <p:cNvSpPr/>
          <p:nvPr/>
        </p:nvSpPr>
        <p:spPr>
          <a:xfrm flipV="1">
            <a:off x="14584546" y="4136959"/>
            <a:ext cx="885825" cy="0"/>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36" name="Group 36"/>
          <p:cNvGrpSpPr/>
          <p:nvPr/>
        </p:nvGrpSpPr>
        <p:grpSpPr>
          <a:xfrm>
            <a:off x="16383505" y="1601002"/>
            <a:ext cx="1457241" cy="1212728"/>
            <a:chOff x="0" y="0"/>
            <a:chExt cx="1603795" cy="1334692"/>
          </a:xfrm>
        </p:grpSpPr>
        <p:sp>
          <p:nvSpPr>
            <p:cNvPr id="37" name="Freeform 37"/>
            <p:cNvSpPr/>
            <p:nvPr/>
          </p:nvSpPr>
          <p:spPr>
            <a:xfrm>
              <a:off x="0" y="0"/>
              <a:ext cx="1603806" cy="1334692"/>
            </a:xfrm>
            <a:custGeom>
              <a:avLst/>
              <a:gdLst/>
              <a:ahLst/>
              <a:cxnLst/>
              <a:rect l="l" t="t" r="r" b="b"/>
              <a:pathLst>
                <a:path w="1603806" h="1334692">
                  <a:moveTo>
                    <a:pt x="1046514" y="0"/>
                  </a:moveTo>
                  <a:lnTo>
                    <a:pt x="557238" y="0"/>
                  </a:lnTo>
                  <a:cubicBezTo>
                    <a:pt x="249461" y="0"/>
                    <a:pt x="0" y="231792"/>
                    <a:pt x="0" y="517720"/>
                  </a:cubicBezTo>
                  <a:cubicBezTo>
                    <a:pt x="0" y="724714"/>
                    <a:pt x="130780" y="903262"/>
                    <a:pt x="319726" y="986101"/>
                  </a:cubicBezTo>
                  <a:lnTo>
                    <a:pt x="319726" y="1334692"/>
                  </a:lnTo>
                  <a:lnTo>
                    <a:pt x="698194" y="1035423"/>
                  </a:lnTo>
                  <a:lnTo>
                    <a:pt x="1046514" y="1035423"/>
                  </a:lnTo>
                  <a:cubicBezTo>
                    <a:pt x="1354312" y="1035423"/>
                    <a:pt x="1603795" y="803630"/>
                    <a:pt x="1603795" y="517701"/>
                  </a:cubicBezTo>
                  <a:cubicBezTo>
                    <a:pt x="1603806" y="231792"/>
                    <a:pt x="1354312" y="0"/>
                    <a:pt x="1046514" y="0"/>
                  </a:cubicBezTo>
                  <a:close/>
                </a:path>
              </a:pathLst>
            </a:custGeom>
            <a:solidFill>
              <a:srgbClr val="FFFFFF"/>
            </a:solidFill>
            <a:ln w="19050" cap="sq">
              <a:solidFill>
                <a:srgbClr val="000000"/>
              </a:solidFill>
              <a:prstDash val="lgDash"/>
              <a:miter/>
            </a:ln>
          </p:spPr>
          <p:txBody>
            <a:bodyPr/>
            <a:lstStyle/>
            <a:p>
              <a:endParaRPr lang="en-US"/>
            </a:p>
          </p:txBody>
        </p:sp>
        <p:sp>
          <p:nvSpPr>
            <p:cNvPr id="38" name="TextBox 38"/>
            <p:cNvSpPr txBox="1"/>
            <p:nvPr/>
          </p:nvSpPr>
          <p:spPr>
            <a:xfrm>
              <a:off x="0" y="52451"/>
              <a:ext cx="1603795" cy="924734"/>
            </a:xfrm>
            <a:prstGeom prst="rect">
              <a:avLst/>
            </a:prstGeom>
          </p:spPr>
          <p:txBody>
            <a:bodyPr lIns="27562" tIns="27562" rIns="27562" bIns="27562" rtlCol="0" anchor="ctr"/>
            <a:lstStyle/>
            <a:p>
              <a:pPr algn="ctr">
                <a:lnSpc>
                  <a:spcPts val="1679"/>
                </a:lnSpc>
              </a:pPr>
              <a:r>
                <a:rPr lang="en-US" sz="1200" b="1">
                  <a:solidFill>
                    <a:srgbClr val="000000"/>
                  </a:solidFill>
                  <a:latin typeface="Canva Sans Bold"/>
                  <a:ea typeface="Canva Sans Bold"/>
                  <a:cs typeface="Canva Sans Bold"/>
                  <a:sym typeface="Canva Sans Bold"/>
                </a:rPr>
                <a:t>Approval by Project Integration</a:t>
              </a:r>
            </a:p>
          </p:txBody>
        </p:sp>
      </p:grpSp>
      <p:sp>
        <p:nvSpPr>
          <p:cNvPr id="40" name="Freeform 40"/>
          <p:cNvSpPr/>
          <p:nvPr/>
        </p:nvSpPr>
        <p:spPr>
          <a:xfrm>
            <a:off x="1779800" y="2921317"/>
            <a:ext cx="743480" cy="754454"/>
          </a:xfrm>
          <a:custGeom>
            <a:avLst/>
            <a:gdLst/>
            <a:ahLst/>
            <a:cxnLst/>
            <a:rect l="l" t="t" r="r" b="b"/>
            <a:pathLst>
              <a:path w="743480" h="754454">
                <a:moveTo>
                  <a:pt x="0" y="0"/>
                </a:moveTo>
                <a:lnTo>
                  <a:pt x="743480" y="0"/>
                </a:lnTo>
                <a:lnTo>
                  <a:pt x="743480" y="754453"/>
                </a:lnTo>
                <a:lnTo>
                  <a:pt x="0" y="754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1" name="Freeform 41"/>
          <p:cNvSpPr/>
          <p:nvPr/>
        </p:nvSpPr>
        <p:spPr>
          <a:xfrm>
            <a:off x="4716582" y="2921317"/>
            <a:ext cx="793409" cy="793409"/>
          </a:xfrm>
          <a:custGeom>
            <a:avLst/>
            <a:gdLst/>
            <a:ahLst/>
            <a:cxnLst/>
            <a:rect l="l" t="t" r="r" b="b"/>
            <a:pathLst>
              <a:path w="793409" h="793409">
                <a:moveTo>
                  <a:pt x="0" y="0"/>
                </a:moveTo>
                <a:lnTo>
                  <a:pt x="793409" y="0"/>
                </a:lnTo>
                <a:lnTo>
                  <a:pt x="793409" y="793409"/>
                </a:lnTo>
                <a:lnTo>
                  <a:pt x="0" y="7934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2" name="Freeform 42"/>
          <p:cNvSpPr/>
          <p:nvPr/>
        </p:nvSpPr>
        <p:spPr>
          <a:xfrm>
            <a:off x="10364427" y="5485577"/>
            <a:ext cx="523674" cy="577195"/>
          </a:xfrm>
          <a:custGeom>
            <a:avLst/>
            <a:gdLst/>
            <a:ahLst/>
            <a:cxnLst/>
            <a:rect l="l" t="t" r="r" b="b"/>
            <a:pathLst>
              <a:path w="523674" h="577195">
                <a:moveTo>
                  <a:pt x="0" y="0"/>
                </a:moveTo>
                <a:lnTo>
                  <a:pt x="523673" y="0"/>
                </a:lnTo>
                <a:lnTo>
                  <a:pt x="523673" y="577195"/>
                </a:lnTo>
                <a:lnTo>
                  <a:pt x="0" y="5771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3" name="Freeform 43"/>
          <p:cNvSpPr/>
          <p:nvPr/>
        </p:nvSpPr>
        <p:spPr>
          <a:xfrm>
            <a:off x="13715435" y="2870881"/>
            <a:ext cx="718024" cy="710191"/>
          </a:xfrm>
          <a:custGeom>
            <a:avLst/>
            <a:gdLst/>
            <a:ahLst/>
            <a:cxnLst/>
            <a:rect l="l" t="t" r="r" b="b"/>
            <a:pathLst>
              <a:path w="718024" h="710191">
                <a:moveTo>
                  <a:pt x="0" y="0"/>
                </a:moveTo>
                <a:lnTo>
                  <a:pt x="718024" y="0"/>
                </a:lnTo>
                <a:lnTo>
                  <a:pt x="718024" y="710191"/>
                </a:lnTo>
                <a:lnTo>
                  <a:pt x="0" y="7101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4" name="Freeform 44"/>
          <p:cNvSpPr/>
          <p:nvPr/>
        </p:nvSpPr>
        <p:spPr>
          <a:xfrm>
            <a:off x="11066316" y="2961024"/>
            <a:ext cx="556379" cy="675038"/>
          </a:xfrm>
          <a:custGeom>
            <a:avLst/>
            <a:gdLst/>
            <a:ahLst/>
            <a:cxnLst/>
            <a:rect l="l" t="t" r="r" b="b"/>
            <a:pathLst>
              <a:path w="556379" h="675038">
                <a:moveTo>
                  <a:pt x="0" y="0"/>
                </a:moveTo>
                <a:lnTo>
                  <a:pt x="556380" y="0"/>
                </a:lnTo>
                <a:lnTo>
                  <a:pt x="556380" y="675039"/>
                </a:lnTo>
                <a:lnTo>
                  <a:pt x="0" y="675039"/>
                </a:lnTo>
                <a:lnTo>
                  <a:pt x="0" y="0"/>
                </a:lnTo>
                <a:close/>
              </a:path>
            </a:pathLst>
          </a:custGeom>
          <a:blipFill>
            <a:blip r:embed="rId11"/>
            <a:stretch>
              <a:fillRect/>
            </a:stretch>
          </a:blipFill>
        </p:spPr>
        <p:txBody>
          <a:bodyPr/>
          <a:lstStyle/>
          <a:p>
            <a:endParaRPr lang="en-US"/>
          </a:p>
        </p:txBody>
      </p:sp>
      <p:sp>
        <p:nvSpPr>
          <p:cNvPr id="45" name="TextBox 45"/>
          <p:cNvSpPr txBox="1"/>
          <p:nvPr/>
        </p:nvSpPr>
        <p:spPr>
          <a:xfrm>
            <a:off x="11928686" y="3756174"/>
            <a:ext cx="273844" cy="257175"/>
          </a:xfrm>
          <a:prstGeom prst="rect">
            <a:avLst/>
          </a:prstGeom>
        </p:spPr>
        <p:txBody>
          <a:bodyPr lIns="0" tIns="0" rIns="0" bIns="0" rtlCol="0" anchor="t">
            <a:spAutoFit/>
          </a:bodyPr>
          <a:lstStyle/>
          <a:p>
            <a:pPr algn="ctr">
              <a:lnSpc>
                <a:spcPts val="2100"/>
              </a:lnSpc>
              <a:spcBef>
                <a:spcPct val="0"/>
              </a:spcBef>
            </a:pPr>
            <a:r>
              <a:rPr lang="en-US" sz="1500" b="1">
                <a:solidFill>
                  <a:srgbClr val="000000"/>
                </a:solidFill>
                <a:latin typeface="Canva Sans Bold"/>
                <a:ea typeface="Canva Sans Bold"/>
                <a:cs typeface="Canva Sans Bold"/>
                <a:sym typeface="Canva Sans Bold"/>
              </a:rPr>
              <a:t>OK</a:t>
            </a:r>
          </a:p>
        </p:txBody>
      </p:sp>
      <p:grpSp>
        <p:nvGrpSpPr>
          <p:cNvPr id="46" name="Group 46"/>
          <p:cNvGrpSpPr/>
          <p:nvPr/>
        </p:nvGrpSpPr>
        <p:grpSpPr>
          <a:xfrm>
            <a:off x="454523" y="453168"/>
            <a:ext cx="17378954" cy="725805"/>
            <a:chOff x="0" y="0"/>
            <a:chExt cx="23171938" cy="967740"/>
          </a:xfrm>
        </p:grpSpPr>
        <p:sp>
          <p:nvSpPr>
            <p:cNvPr id="47" name="TextBox 47"/>
            <p:cNvSpPr txBox="1"/>
            <p:nvPr/>
          </p:nvSpPr>
          <p:spPr>
            <a:xfrm>
              <a:off x="0" y="-85725"/>
              <a:ext cx="8112529" cy="1053465"/>
            </a:xfrm>
            <a:prstGeom prst="rect">
              <a:avLst/>
            </a:prstGeom>
          </p:spPr>
          <p:txBody>
            <a:bodyPr lIns="0" tIns="0" rIns="0" bIns="0" rtlCol="0" anchor="t">
              <a:spAutoFit/>
            </a:bodyPr>
            <a:lstStyle/>
            <a:p>
              <a:pPr algn="ctr">
                <a:lnSpc>
                  <a:spcPts val="6719"/>
                </a:lnSpc>
              </a:pPr>
              <a:r>
                <a:rPr lang="en-US" sz="4800" b="1">
                  <a:solidFill>
                    <a:srgbClr val="000000"/>
                  </a:solidFill>
                  <a:latin typeface="Canva Sans Bold"/>
                  <a:ea typeface="Canva Sans Bold"/>
                  <a:cs typeface="Canva Sans Bold"/>
                  <a:sym typeface="Canva Sans Bold"/>
                </a:rPr>
                <a:t>Development Phase</a:t>
              </a:r>
            </a:p>
          </p:txBody>
        </p:sp>
        <p:sp>
          <p:nvSpPr>
            <p:cNvPr id="48" name="AutoShape 48"/>
            <p:cNvSpPr/>
            <p:nvPr/>
          </p:nvSpPr>
          <p:spPr>
            <a:xfrm>
              <a:off x="8613631" y="509270"/>
              <a:ext cx="14558307" cy="0"/>
            </a:xfrm>
            <a:prstGeom prst="line">
              <a:avLst/>
            </a:prstGeom>
            <a:ln w="50800" cap="flat">
              <a:solidFill>
                <a:srgbClr val="000000"/>
              </a:solidFill>
              <a:prstDash val="solid"/>
              <a:headEnd type="none" w="sm" len="sm"/>
              <a:tailEnd type="none" w="sm" len="sm"/>
            </a:ln>
          </p:spPr>
          <p:txBody>
            <a:bodyPr/>
            <a:lstStyle/>
            <a:p>
              <a:endParaRPr lang="en-US"/>
            </a:p>
          </p:txBody>
        </p:sp>
      </p:grpSp>
      <p:cxnSp>
        <p:nvCxnSpPr>
          <p:cNvPr id="49" name="Elbow Connector 48">
            <a:extLst>
              <a:ext uri="{FF2B5EF4-FFF2-40B4-BE49-F238E27FC236}">
                <a16:creationId xmlns:a16="http://schemas.microsoft.com/office/drawing/2014/main" id="{6212146F-5DBC-823D-BBC2-99B53512B6D9}"/>
              </a:ext>
            </a:extLst>
          </p:cNvPr>
          <p:cNvCxnSpPr>
            <a:cxnSpLocks/>
          </p:cNvCxnSpPr>
          <p:nvPr/>
        </p:nvCxnSpPr>
        <p:spPr>
          <a:xfrm rot="5400000" flipH="1" flipV="1">
            <a:off x="15582373" y="2532910"/>
            <a:ext cx="1265256" cy="336988"/>
          </a:xfrm>
          <a:prstGeom prst="bentConnector3">
            <a:avLst>
              <a:gd name="adj1" fmla="val 10033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5603EC5-A229-F823-43D7-A21F15AD4E27}"/>
              </a:ext>
            </a:extLst>
          </p:cNvPr>
          <p:cNvCxnSpPr/>
          <p:nvPr/>
        </p:nvCxnSpPr>
        <p:spPr>
          <a:xfrm>
            <a:off x="8839200" y="4305300"/>
            <a:ext cx="0" cy="24384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C362963-FF4E-5B2C-B032-4E1C2A8E2438}"/>
              </a:ext>
            </a:extLst>
          </p:cNvPr>
          <p:cNvCxnSpPr>
            <a:cxnSpLocks/>
          </p:cNvCxnSpPr>
          <p:nvPr/>
        </p:nvCxnSpPr>
        <p:spPr>
          <a:xfrm>
            <a:off x="8870793" y="4307806"/>
            <a:ext cx="712775"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CA0E6FB-02C9-061E-9F46-F6722837332D}"/>
              </a:ext>
            </a:extLst>
          </p:cNvPr>
          <p:cNvCxnSpPr>
            <a:cxnSpLocks/>
          </p:cNvCxnSpPr>
          <p:nvPr/>
        </p:nvCxnSpPr>
        <p:spPr>
          <a:xfrm flipH="1">
            <a:off x="8870793" y="6743700"/>
            <a:ext cx="682939"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1557BE0-8131-E1DD-B353-17F4615B8F41}"/>
              </a:ext>
            </a:extLst>
          </p:cNvPr>
          <p:cNvCxnSpPr/>
          <p:nvPr/>
        </p:nvCxnSpPr>
        <p:spPr>
          <a:xfrm>
            <a:off x="12160299" y="4305300"/>
            <a:ext cx="0" cy="24384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AADEDD4-E320-1D18-C7EF-36ED7144E36D}"/>
              </a:ext>
            </a:extLst>
          </p:cNvPr>
          <p:cNvCxnSpPr>
            <a:cxnSpLocks/>
          </p:cNvCxnSpPr>
          <p:nvPr/>
        </p:nvCxnSpPr>
        <p:spPr>
          <a:xfrm flipH="1">
            <a:off x="11652532" y="4282807"/>
            <a:ext cx="50776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C9A17E3-D968-B836-5D5D-E08CFA8E289E}"/>
              </a:ext>
            </a:extLst>
          </p:cNvPr>
          <p:cNvCxnSpPr>
            <a:cxnSpLocks/>
          </p:cNvCxnSpPr>
          <p:nvPr/>
        </p:nvCxnSpPr>
        <p:spPr>
          <a:xfrm flipH="1">
            <a:off x="11652532" y="6743700"/>
            <a:ext cx="50776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294733" y="3410257"/>
            <a:ext cx="2406550" cy="2812582"/>
            <a:chOff x="0" y="0"/>
            <a:chExt cx="897198" cy="1048573"/>
          </a:xfrm>
        </p:grpSpPr>
        <p:sp>
          <p:nvSpPr>
            <p:cNvPr id="4" name="Freeform 4"/>
            <p:cNvSpPr/>
            <p:nvPr/>
          </p:nvSpPr>
          <p:spPr>
            <a:xfrm>
              <a:off x="0" y="0"/>
              <a:ext cx="897198" cy="1048573"/>
            </a:xfrm>
            <a:custGeom>
              <a:avLst/>
              <a:gdLst/>
              <a:ahLst/>
              <a:cxnLst/>
              <a:rect l="l" t="t" r="r" b="b"/>
              <a:pathLst>
                <a:path w="897198" h="1048573">
                  <a:moveTo>
                    <a:pt x="448599" y="0"/>
                  </a:moveTo>
                  <a:lnTo>
                    <a:pt x="897198" y="203200"/>
                  </a:lnTo>
                  <a:lnTo>
                    <a:pt x="897198" y="845373"/>
                  </a:lnTo>
                  <a:lnTo>
                    <a:pt x="448599" y="1048573"/>
                  </a:lnTo>
                  <a:lnTo>
                    <a:pt x="0" y="845373"/>
                  </a:lnTo>
                  <a:lnTo>
                    <a:pt x="0" y="203200"/>
                  </a:lnTo>
                  <a:lnTo>
                    <a:pt x="448599" y="0"/>
                  </a:lnTo>
                  <a:close/>
                </a:path>
              </a:pathLst>
            </a:custGeom>
            <a:solidFill>
              <a:srgbClr val="FFFFFF"/>
            </a:solidFill>
            <a:ln w="28575" cap="sq">
              <a:solidFill>
                <a:srgbClr val="00BF63"/>
              </a:solidFill>
              <a:prstDash val="solid"/>
              <a:miter/>
            </a:ln>
          </p:spPr>
          <p:txBody>
            <a:bodyPr/>
            <a:lstStyle/>
            <a:p>
              <a:endParaRPr lang="en-US"/>
            </a:p>
          </p:txBody>
        </p:sp>
        <p:sp>
          <p:nvSpPr>
            <p:cNvPr id="5" name="TextBox 5"/>
            <p:cNvSpPr txBox="1"/>
            <p:nvPr/>
          </p:nvSpPr>
          <p:spPr>
            <a:xfrm>
              <a:off x="0" y="111125"/>
              <a:ext cx="897198" cy="797748"/>
            </a:xfrm>
            <a:prstGeom prst="rect">
              <a:avLst/>
            </a:prstGeom>
          </p:spPr>
          <p:txBody>
            <a:bodyPr lIns="33097" tIns="33097" rIns="33097" bIns="33097" rtlCol="0" anchor="ctr"/>
            <a:lstStyle/>
            <a:p>
              <a:pPr algn="ctr">
                <a:lnSpc>
                  <a:spcPts val="2100"/>
                </a:lnSpc>
              </a:pPr>
              <a:r>
                <a:rPr lang="en-US" sz="1500" b="1">
                  <a:solidFill>
                    <a:srgbClr val="000000"/>
                  </a:solidFill>
                  <a:latin typeface="Canva Sans Bold"/>
                  <a:ea typeface="Canva Sans Bold"/>
                  <a:cs typeface="Canva Sans Bold"/>
                  <a:sym typeface="Canva Sans Bold"/>
                </a:rPr>
                <a:t>PRODUCTION Credential</a:t>
              </a:r>
            </a:p>
            <a:p>
              <a:pPr marL="323850" lvl="1" indent="-161925" algn="l">
                <a:lnSpc>
                  <a:spcPts val="2100"/>
                </a:lnSpc>
                <a:buFont typeface="Arial"/>
                <a:buChar char="•"/>
              </a:pPr>
              <a:r>
                <a:rPr lang="en-US" sz="1500" b="1">
                  <a:solidFill>
                    <a:srgbClr val="000000"/>
                  </a:solidFill>
                  <a:latin typeface="Canva Sans Bold"/>
                  <a:ea typeface="Canva Sans Bold"/>
                  <a:cs typeface="Canva Sans Bold"/>
                  <a:sym typeface="Canva Sans Bold"/>
                </a:rPr>
                <a:t>Client ID</a:t>
              </a:r>
            </a:p>
            <a:p>
              <a:pPr marL="323850" lvl="1" indent="-161925" algn="l">
                <a:lnSpc>
                  <a:spcPts val="2100"/>
                </a:lnSpc>
                <a:buFont typeface="Arial"/>
                <a:buChar char="•"/>
              </a:pPr>
              <a:r>
                <a:rPr lang="en-US" sz="1500" b="1">
                  <a:solidFill>
                    <a:srgbClr val="000000"/>
                  </a:solidFill>
                  <a:latin typeface="Canva Sans Bold"/>
                  <a:ea typeface="Canva Sans Bold"/>
                  <a:cs typeface="Canva Sans Bold"/>
                  <a:sym typeface="Canva Sans Bold"/>
                </a:rPr>
                <a:t>Merchant ID (MID)</a:t>
              </a:r>
            </a:p>
            <a:p>
              <a:pPr marL="323850" lvl="1" indent="-161925" algn="l">
                <a:lnSpc>
                  <a:spcPts val="2100"/>
                </a:lnSpc>
                <a:buFont typeface="Arial"/>
                <a:buChar char="•"/>
              </a:pPr>
              <a:r>
                <a:rPr lang="en-US" sz="1500" b="1">
                  <a:solidFill>
                    <a:srgbClr val="000000"/>
                  </a:solidFill>
                  <a:latin typeface="Canva Sans Bold"/>
                  <a:ea typeface="Canva Sans Bold"/>
                  <a:cs typeface="Canva Sans Bold"/>
                  <a:sym typeface="Canva Sans Bold"/>
                </a:rPr>
                <a:t>Client Secret</a:t>
              </a:r>
            </a:p>
            <a:p>
              <a:pPr marL="323850" lvl="1" indent="-161925" algn="l">
                <a:lnSpc>
                  <a:spcPts val="2100"/>
                </a:lnSpc>
                <a:buFont typeface="Arial"/>
                <a:buChar char="•"/>
              </a:pPr>
              <a:r>
                <a:rPr lang="en-US" sz="1500" b="1">
                  <a:solidFill>
                    <a:srgbClr val="000000"/>
                  </a:solidFill>
                  <a:latin typeface="Canva Sans Bold"/>
                  <a:ea typeface="Canva Sans Bold"/>
                  <a:cs typeface="Canva Sans Bold"/>
                  <a:sym typeface="Canva Sans Bold"/>
                </a:rPr>
                <a:t>Public &amp; Private Key*</a:t>
              </a:r>
            </a:p>
          </p:txBody>
        </p:sp>
      </p:grpSp>
      <p:sp>
        <p:nvSpPr>
          <p:cNvPr id="6" name="AutoShape 6"/>
          <p:cNvSpPr/>
          <p:nvPr/>
        </p:nvSpPr>
        <p:spPr>
          <a:xfrm flipV="1">
            <a:off x="2701282" y="4816548"/>
            <a:ext cx="791460" cy="0"/>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7" name="Group 7"/>
          <p:cNvGrpSpPr/>
          <p:nvPr/>
        </p:nvGrpSpPr>
        <p:grpSpPr>
          <a:xfrm>
            <a:off x="6480685" y="3964686"/>
            <a:ext cx="2197368" cy="1703724"/>
            <a:chOff x="0" y="0"/>
            <a:chExt cx="812800" cy="630202"/>
          </a:xfrm>
        </p:grpSpPr>
        <p:sp>
          <p:nvSpPr>
            <p:cNvPr id="8" name="Freeform 8"/>
            <p:cNvSpPr/>
            <p:nvPr/>
          </p:nvSpPr>
          <p:spPr>
            <a:xfrm>
              <a:off x="0" y="0"/>
              <a:ext cx="812800" cy="630202"/>
            </a:xfrm>
            <a:custGeom>
              <a:avLst/>
              <a:gdLst/>
              <a:ahLst/>
              <a:cxnLst/>
              <a:rect l="l" t="t" r="r" b="b"/>
              <a:pathLst>
                <a:path w="812800" h="630202">
                  <a:moveTo>
                    <a:pt x="116268" y="0"/>
                  </a:moveTo>
                  <a:lnTo>
                    <a:pt x="696532" y="0"/>
                  </a:lnTo>
                  <a:cubicBezTo>
                    <a:pt x="727368" y="0"/>
                    <a:pt x="756941" y="12250"/>
                    <a:pt x="778746" y="34054"/>
                  </a:cubicBezTo>
                  <a:cubicBezTo>
                    <a:pt x="800550" y="55859"/>
                    <a:pt x="812800" y="85432"/>
                    <a:pt x="812800" y="116268"/>
                  </a:cubicBezTo>
                  <a:lnTo>
                    <a:pt x="812800" y="513935"/>
                  </a:lnTo>
                  <a:cubicBezTo>
                    <a:pt x="812800" y="578148"/>
                    <a:pt x="760745" y="630202"/>
                    <a:pt x="696532" y="630202"/>
                  </a:cubicBezTo>
                  <a:lnTo>
                    <a:pt x="116268" y="630202"/>
                  </a:lnTo>
                  <a:cubicBezTo>
                    <a:pt x="85432" y="630202"/>
                    <a:pt x="55859" y="617953"/>
                    <a:pt x="34054" y="596148"/>
                  </a:cubicBezTo>
                  <a:cubicBezTo>
                    <a:pt x="12250" y="574344"/>
                    <a:pt x="0" y="544771"/>
                    <a:pt x="0" y="513935"/>
                  </a:cubicBezTo>
                  <a:lnTo>
                    <a:pt x="0" y="116268"/>
                  </a:lnTo>
                  <a:cubicBezTo>
                    <a:pt x="0" y="85432"/>
                    <a:pt x="12250" y="55859"/>
                    <a:pt x="34054" y="34054"/>
                  </a:cubicBezTo>
                  <a:cubicBezTo>
                    <a:pt x="55859" y="12250"/>
                    <a:pt x="85432" y="0"/>
                    <a:pt x="116268" y="0"/>
                  </a:cubicBezTo>
                  <a:close/>
                </a:path>
              </a:pathLst>
            </a:custGeom>
            <a:solidFill>
              <a:srgbClr val="FFFFFF"/>
            </a:solidFill>
            <a:ln w="28575" cap="rnd">
              <a:solidFill>
                <a:srgbClr val="000000"/>
              </a:solidFill>
              <a:prstDash val="solid"/>
              <a:round/>
            </a:ln>
          </p:spPr>
          <p:txBody>
            <a:bodyPr/>
            <a:lstStyle/>
            <a:p>
              <a:endParaRPr lang="en-US"/>
            </a:p>
          </p:txBody>
        </p:sp>
        <p:sp>
          <p:nvSpPr>
            <p:cNvPr id="9" name="TextBox 9"/>
            <p:cNvSpPr txBox="1"/>
            <p:nvPr/>
          </p:nvSpPr>
          <p:spPr>
            <a:xfrm>
              <a:off x="0" y="-28575"/>
              <a:ext cx="812800" cy="658777"/>
            </a:xfrm>
            <a:prstGeom prst="rect">
              <a:avLst/>
            </a:prstGeom>
          </p:spPr>
          <p:txBody>
            <a:bodyPr lIns="33097" tIns="33097" rIns="33097" bIns="33097" rtlCol="0" anchor="ctr"/>
            <a:lstStyle/>
            <a:p>
              <a:pPr algn="ctr">
                <a:lnSpc>
                  <a:spcPts val="2100"/>
                </a:lnSpc>
              </a:pPr>
              <a:r>
                <a:rPr lang="en-US" sz="1500" b="1" dirty="0">
                  <a:solidFill>
                    <a:srgbClr val="000000"/>
                  </a:solidFill>
                  <a:latin typeface="Canva Sans Bold"/>
                  <a:ea typeface="Canva Sans Bold"/>
                  <a:cs typeface="Canva Sans Bold"/>
                  <a:sym typeface="Canva Sans Bold"/>
                </a:rPr>
                <a:t>PRODUCTION Test Operational</a:t>
              </a:r>
            </a:p>
          </p:txBody>
        </p:sp>
      </p:grpSp>
      <p:grpSp>
        <p:nvGrpSpPr>
          <p:cNvPr id="10" name="Group 10"/>
          <p:cNvGrpSpPr/>
          <p:nvPr/>
        </p:nvGrpSpPr>
        <p:grpSpPr>
          <a:xfrm>
            <a:off x="11821729" y="3964686"/>
            <a:ext cx="2197368" cy="1703724"/>
            <a:chOff x="0" y="0"/>
            <a:chExt cx="812800" cy="630202"/>
          </a:xfrm>
        </p:grpSpPr>
        <p:sp>
          <p:nvSpPr>
            <p:cNvPr id="11" name="Freeform 11"/>
            <p:cNvSpPr/>
            <p:nvPr/>
          </p:nvSpPr>
          <p:spPr>
            <a:xfrm>
              <a:off x="0" y="0"/>
              <a:ext cx="812800" cy="630202"/>
            </a:xfrm>
            <a:custGeom>
              <a:avLst/>
              <a:gdLst/>
              <a:ahLst/>
              <a:cxnLst/>
              <a:rect l="l" t="t" r="r" b="b"/>
              <a:pathLst>
                <a:path w="812800" h="630202">
                  <a:moveTo>
                    <a:pt x="116268" y="0"/>
                  </a:moveTo>
                  <a:lnTo>
                    <a:pt x="696532" y="0"/>
                  </a:lnTo>
                  <a:cubicBezTo>
                    <a:pt x="727368" y="0"/>
                    <a:pt x="756941" y="12250"/>
                    <a:pt x="778746" y="34054"/>
                  </a:cubicBezTo>
                  <a:cubicBezTo>
                    <a:pt x="800550" y="55859"/>
                    <a:pt x="812800" y="85432"/>
                    <a:pt x="812800" y="116268"/>
                  </a:cubicBezTo>
                  <a:lnTo>
                    <a:pt x="812800" y="513935"/>
                  </a:lnTo>
                  <a:cubicBezTo>
                    <a:pt x="812800" y="578148"/>
                    <a:pt x="760745" y="630202"/>
                    <a:pt x="696532" y="630202"/>
                  </a:cubicBezTo>
                  <a:lnTo>
                    <a:pt x="116268" y="630202"/>
                  </a:lnTo>
                  <a:cubicBezTo>
                    <a:pt x="85432" y="630202"/>
                    <a:pt x="55859" y="617953"/>
                    <a:pt x="34054" y="596148"/>
                  </a:cubicBezTo>
                  <a:cubicBezTo>
                    <a:pt x="12250" y="574344"/>
                    <a:pt x="0" y="544771"/>
                    <a:pt x="0" y="513935"/>
                  </a:cubicBezTo>
                  <a:lnTo>
                    <a:pt x="0" y="116268"/>
                  </a:lnTo>
                  <a:cubicBezTo>
                    <a:pt x="0" y="85432"/>
                    <a:pt x="12250" y="55859"/>
                    <a:pt x="34054" y="34054"/>
                  </a:cubicBezTo>
                  <a:cubicBezTo>
                    <a:pt x="55859" y="12250"/>
                    <a:pt x="85432" y="0"/>
                    <a:pt x="116268" y="0"/>
                  </a:cubicBezTo>
                  <a:close/>
                </a:path>
              </a:pathLst>
            </a:custGeom>
            <a:solidFill>
              <a:srgbClr val="FFFFFF"/>
            </a:solidFill>
            <a:ln w="28575" cap="rnd">
              <a:solidFill>
                <a:srgbClr val="000000"/>
              </a:solidFill>
              <a:prstDash val="solid"/>
              <a:round/>
            </a:ln>
          </p:spPr>
          <p:txBody>
            <a:bodyPr/>
            <a:lstStyle/>
            <a:p>
              <a:endParaRPr lang="en-US"/>
            </a:p>
          </p:txBody>
        </p:sp>
        <p:sp>
          <p:nvSpPr>
            <p:cNvPr id="12" name="TextBox 12"/>
            <p:cNvSpPr txBox="1"/>
            <p:nvPr/>
          </p:nvSpPr>
          <p:spPr>
            <a:xfrm>
              <a:off x="0" y="-28575"/>
              <a:ext cx="812800" cy="658777"/>
            </a:xfrm>
            <a:prstGeom prst="rect">
              <a:avLst/>
            </a:prstGeom>
          </p:spPr>
          <p:txBody>
            <a:bodyPr lIns="33097" tIns="33097" rIns="33097" bIns="33097" rtlCol="0" anchor="ctr"/>
            <a:lstStyle/>
            <a:p>
              <a:pPr algn="ctr">
                <a:lnSpc>
                  <a:spcPts val="2100"/>
                </a:lnSpc>
              </a:pPr>
              <a:r>
                <a:rPr lang="en-US" sz="1500" b="1">
                  <a:solidFill>
                    <a:srgbClr val="000000"/>
                  </a:solidFill>
                  <a:latin typeface="Canva Sans Bold"/>
                  <a:ea typeface="Canva Sans Bold"/>
                  <a:cs typeface="Canva Sans Bold"/>
                  <a:sym typeface="Canva Sans Bold"/>
                </a:rPr>
                <a:t>Test Operational </a:t>
              </a:r>
            </a:p>
            <a:p>
              <a:pPr algn="ctr">
                <a:lnSpc>
                  <a:spcPts val="2100"/>
                </a:lnSpc>
              </a:pPr>
              <a:r>
                <a:rPr lang="en-US" sz="1500" b="1">
                  <a:solidFill>
                    <a:srgbClr val="000000"/>
                  </a:solidFill>
                  <a:latin typeface="Canva Sans Bold"/>
                  <a:ea typeface="Canva Sans Bold"/>
                  <a:cs typeface="Canva Sans Bold"/>
                  <a:sym typeface="Canva Sans Bold"/>
                </a:rPr>
                <a:t>Sign Off</a:t>
              </a:r>
            </a:p>
          </p:txBody>
        </p:sp>
      </p:grpSp>
      <p:sp>
        <p:nvSpPr>
          <p:cNvPr id="13" name="AutoShape 13"/>
          <p:cNvSpPr/>
          <p:nvPr/>
        </p:nvSpPr>
        <p:spPr>
          <a:xfrm>
            <a:off x="8678054" y="4816548"/>
            <a:ext cx="3143675" cy="0"/>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14" name="Group 14"/>
          <p:cNvGrpSpPr/>
          <p:nvPr/>
        </p:nvGrpSpPr>
        <p:grpSpPr>
          <a:xfrm>
            <a:off x="13993136" y="6634409"/>
            <a:ext cx="1859696" cy="1205705"/>
            <a:chOff x="0" y="0"/>
            <a:chExt cx="687896" cy="445987"/>
          </a:xfrm>
        </p:grpSpPr>
        <p:sp>
          <p:nvSpPr>
            <p:cNvPr id="15" name="Freeform 15"/>
            <p:cNvSpPr/>
            <p:nvPr/>
          </p:nvSpPr>
          <p:spPr>
            <a:xfrm>
              <a:off x="0" y="0"/>
              <a:ext cx="687896" cy="445987"/>
            </a:xfrm>
            <a:custGeom>
              <a:avLst/>
              <a:gdLst/>
              <a:ahLst/>
              <a:cxnLst/>
              <a:rect l="l" t="t" r="r" b="b"/>
              <a:pathLst>
                <a:path w="687896" h="445987">
                  <a:moveTo>
                    <a:pt x="137379" y="0"/>
                  </a:moveTo>
                  <a:lnTo>
                    <a:pt x="550517" y="0"/>
                  </a:lnTo>
                  <a:cubicBezTo>
                    <a:pt x="626389" y="0"/>
                    <a:pt x="687896" y="61507"/>
                    <a:pt x="687896" y="137379"/>
                  </a:cubicBezTo>
                  <a:lnTo>
                    <a:pt x="687896" y="308607"/>
                  </a:lnTo>
                  <a:cubicBezTo>
                    <a:pt x="687896" y="345043"/>
                    <a:pt x="673422" y="379986"/>
                    <a:pt x="647659" y="405749"/>
                  </a:cubicBezTo>
                  <a:cubicBezTo>
                    <a:pt x="621895" y="431513"/>
                    <a:pt x="586952" y="445987"/>
                    <a:pt x="550517" y="445987"/>
                  </a:cubicBezTo>
                  <a:lnTo>
                    <a:pt x="137379" y="445987"/>
                  </a:lnTo>
                  <a:cubicBezTo>
                    <a:pt x="100944" y="445987"/>
                    <a:pt x="66001" y="431513"/>
                    <a:pt x="40237" y="405749"/>
                  </a:cubicBezTo>
                  <a:cubicBezTo>
                    <a:pt x="14474" y="379986"/>
                    <a:pt x="0" y="345043"/>
                    <a:pt x="0" y="308607"/>
                  </a:cubicBezTo>
                  <a:lnTo>
                    <a:pt x="0" y="137379"/>
                  </a:lnTo>
                  <a:cubicBezTo>
                    <a:pt x="0" y="100944"/>
                    <a:pt x="14474" y="66001"/>
                    <a:pt x="40237" y="40237"/>
                  </a:cubicBezTo>
                  <a:cubicBezTo>
                    <a:pt x="66001" y="14474"/>
                    <a:pt x="100944" y="0"/>
                    <a:pt x="137379" y="0"/>
                  </a:cubicBezTo>
                  <a:close/>
                </a:path>
              </a:pathLst>
            </a:custGeom>
            <a:solidFill>
              <a:srgbClr val="FFFFFF"/>
            </a:solidFill>
            <a:ln w="28575" cap="rnd">
              <a:solidFill>
                <a:srgbClr val="000000"/>
              </a:solidFill>
              <a:prstDash val="solid"/>
              <a:round/>
            </a:ln>
          </p:spPr>
          <p:txBody>
            <a:bodyPr/>
            <a:lstStyle/>
            <a:p>
              <a:endParaRPr lang="en-US"/>
            </a:p>
          </p:txBody>
        </p:sp>
        <p:sp>
          <p:nvSpPr>
            <p:cNvPr id="16" name="TextBox 16"/>
            <p:cNvSpPr txBox="1"/>
            <p:nvPr/>
          </p:nvSpPr>
          <p:spPr>
            <a:xfrm>
              <a:off x="0" y="-28575"/>
              <a:ext cx="687896" cy="474562"/>
            </a:xfrm>
            <a:prstGeom prst="rect">
              <a:avLst/>
            </a:prstGeom>
          </p:spPr>
          <p:txBody>
            <a:bodyPr lIns="33097" tIns="33097" rIns="33097" bIns="33097" rtlCol="0" anchor="ctr"/>
            <a:lstStyle/>
            <a:p>
              <a:pPr algn="ctr">
                <a:lnSpc>
                  <a:spcPts val="2100"/>
                </a:lnSpc>
              </a:pPr>
              <a:r>
                <a:rPr lang="en-US" sz="1500" b="1">
                  <a:solidFill>
                    <a:srgbClr val="000000"/>
                  </a:solidFill>
                  <a:latin typeface="Canva Sans Bold"/>
                  <a:ea typeface="Canva Sans Bold"/>
                  <a:cs typeface="Canva Sans Bold"/>
                  <a:sym typeface="Canva Sans Bold"/>
                </a:rPr>
                <a:t>Merchant Portal Operational Workshop</a:t>
              </a:r>
            </a:p>
            <a:p>
              <a:pPr algn="ctr">
                <a:lnSpc>
                  <a:spcPts val="2100"/>
                </a:lnSpc>
              </a:pPr>
              <a:r>
                <a:rPr lang="en-US" sz="1500" b="1">
                  <a:solidFill>
                    <a:srgbClr val="000000"/>
                  </a:solidFill>
                  <a:latin typeface="Canva Sans Bold"/>
                  <a:ea typeface="Canva Sans Bold"/>
                  <a:cs typeface="Canva Sans Bold"/>
                  <a:sym typeface="Canva Sans Bold"/>
                </a:rPr>
                <a:t>(</a:t>
              </a:r>
              <a:r>
                <a:rPr lang="en-US" sz="1500" b="1" i="1">
                  <a:solidFill>
                    <a:srgbClr val="000000"/>
                  </a:solidFill>
                  <a:latin typeface="Canva Sans Bold Italics"/>
                  <a:ea typeface="Canva Sans Bold Italics"/>
                  <a:cs typeface="Canva Sans Bold Italics"/>
                  <a:sym typeface="Canva Sans Bold Italics"/>
                </a:rPr>
                <a:t>if needed</a:t>
              </a:r>
              <a:r>
                <a:rPr lang="en-US" sz="1500" b="1">
                  <a:solidFill>
                    <a:srgbClr val="000000"/>
                  </a:solidFill>
                  <a:latin typeface="Canva Sans Bold"/>
                  <a:ea typeface="Canva Sans Bold"/>
                  <a:cs typeface="Canva Sans Bold"/>
                  <a:sym typeface="Canva Sans Bold"/>
                </a:rPr>
                <a:t>)</a:t>
              </a:r>
            </a:p>
          </p:txBody>
        </p:sp>
      </p:grpSp>
      <p:grpSp>
        <p:nvGrpSpPr>
          <p:cNvPr id="17" name="Group 17"/>
          <p:cNvGrpSpPr/>
          <p:nvPr/>
        </p:nvGrpSpPr>
        <p:grpSpPr>
          <a:xfrm>
            <a:off x="15629441" y="3964686"/>
            <a:ext cx="2197368" cy="1703724"/>
            <a:chOff x="0" y="0"/>
            <a:chExt cx="812800" cy="630202"/>
          </a:xfrm>
        </p:grpSpPr>
        <p:sp>
          <p:nvSpPr>
            <p:cNvPr id="18" name="Freeform 18"/>
            <p:cNvSpPr/>
            <p:nvPr/>
          </p:nvSpPr>
          <p:spPr>
            <a:xfrm>
              <a:off x="0" y="0"/>
              <a:ext cx="812800" cy="630202"/>
            </a:xfrm>
            <a:custGeom>
              <a:avLst/>
              <a:gdLst/>
              <a:ahLst/>
              <a:cxnLst/>
              <a:rect l="l" t="t" r="r" b="b"/>
              <a:pathLst>
                <a:path w="812800" h="630202">
                  <a:moveTo>
                    <a:pt x="116268" y="0"/>
                  </a:moveTo>
                  <a:lnTo>
                    <a:pt x="696532" y="0"/>
                  </a:lnTo>
                  <a:cubicBezTo>
                    <a:pt x="727368" y="0"/>
                    <a:pt x="756941" y="12250"/>
                    <a:pt x="778746" y="34054"/>
                  </a:cubicBezTo>
                  <a:cubicBezTo>
                    <a:pt x="800550" y="55859"/>
                    <a:pt x="812800" y="85432"/>
                    <a:pt x="812800" y="116268"/>
                  </a:cubicBezTo>
                  <a:lnTo>
                    <a:pt x="812800" y="513935"/>
                  </a:lnTo>
                  <a:cubicBezTo>
                    <a:pt x="812800" y="578148"/>
                    <a:pt x="760745" y="630202"/>
                    <a:pt x="696532" y="630202"/>
                  </a:cubicBezTo>
                  <a:lnTo>
                    <a:pt x="116268" y="630202"/>
                  </a:lnTo>
                  <a:cubicBezTo>
                    <a:pt x="85432" y="630202"/>
                    <a:pt x="55859" y="617953"/>
                    <a:pt x="34054" y="596148"/>
                  </a:cubicBezTo>
                  <a:cubicBezTo>
                    <a:pt x="12250" y="574344"/>
                    <a:pt x="0" y="544771"/>
                    <a:pt x="0" y="513935"/>
                  </a:cubicBezTo>
                  <a:lnTo>
                    <a:pt x="0" y="116268"/>
                  </a:lnTo>
                  <a:cubicBezTo>
                    <a:pt x="0" y="85432"/>
                    <a:pt x="12250" y="55859"/>
                    <a:pt x="34054" y="34054"/>
                  </a:cubicBezTo>
                  <a:cubicBezTo>
                    <a:pt x="55859" y="12250"/>
                    <a:pt x="85432" y="0"/>
                    <a:pt x="116268" y="0"/>
                  </a:cubicBezTo>
                  <a:close/>
                </a:path>
              </a:pathLst>
            </a:custGeom>
            <a:solidFill>
              <a:srgbClr val="C1FF72"/>
            </a:solidFill>
            <a:ln w="104775" cap="rnd">
              <a:solidFill>
                <a:srgbClr val="1800AD"/>
              </a:solidFill>
              <a:prstDash val="solid"/>
              <a:round/>
            </a:ln>
          </p:spPr>
          <p:txBody>
            <a:bodyPr/>
            <a:lstStyle/>
            <a:p>
              <a:endParaRPr lang="en-US"/>
            </a:p>
          </p:txBody>
        </p:sp>
        <p:sp>
          <p:nvSpPr>
            <p:cNvPr id="19" name="TextBox 19"/>
            <p:cNvSpPr txBox="1"/>
            <p:nvPr/>
          </p:nvSpPr>
          <p:spPr>
            <a:xfrm>
              <a:off x="0" y="-28575"/>
              <a:ext cx="812800" cy="658777"/>
            </a:xfrm>
            <a:prstGeom prst="rect">
              <a:avLst/>
            </a:prstGeom>
          </p:spPr>
          <p:txBody>
            <a:bodyPr lIns="33097" tIns="33097" rIns="33097" bIns="33097" rtlCol="0" anchor="ctr"/>
            <a:lstStyle/>
            <a:p>
              <a:pPr algn="ctr">
                <a:lnSpc>
                  <a:spcPts val="2100"/>
                </a:lnSpc>
              </a:pPr>
              <a:r>
                <a:rPr lang="en-US" sz="1500" b="1">
                  <a:solidFill>
                    <a:srgbClr val="000000"/>
                  </a:solidFill>
                  <a:latin typeface="Canva Sans Bold"/>
                  <a:ea typeface="Canva Sans Bold"/>
                  <a:cs typeface="Canva Sans Bold"/>
                  <a:sym typeface="Canva Sans Bold"/>
                </a:rPr>
                <a:t>Gradual Live Rollout</a:t>
              </a:r>
            </a:p>
            <a:p>
              <a:pPr algn="ctr">
                <a:lnSpc>
                  <a:spcPts val="2100"/>
                </a:lnSpc>
              </a:pPr>
              <a:r>
                <a:rPr lang="en-US" sz="1500" b="1">
                  <a:solidFill>
                    <a:srgbClr val="000000"/>
                  </a:solidFill>
                  <a:latin typeface="Canva Sans Bold"/>
                  <a:ea typeface="Canva Sans Bold"/>
                  <a:cs typeface="Canva Sans Bold"/>
                  <a:sym typeface="Canva Sans Bold"/>
                </a:rPr>
                <a:t>DANA Employee</a:t>
              </a:r>
            </a:p>
            <a:p>
              <a:pPr algn="ctr">
                <a:lnSpc>
                  <a:spcPts val="2100"/>
                </a:lnSpc>
              </a:pPr>
              <a:endParaRPr lang="en-US" sz="1500" b="1">
                <a:solidFill>
                  <a:srgbClr val="000000"/>
                </a:solidFill>
                <a:latin typeface="Canva Sans Bold"/>
                <a:ea typeface="Canva Sans Bold"/>
                <a:cs typeface="Canva Sans Bold"/>
                <a:sym typeface="Canva Sans Bold"/>
              </a:endParaRPr>
            </a:p>
            <a:p>
              <a:pPr algn="ctr">
                <a:lnSpc>
                  <a:spcPts val="2100"/>
                </a:lnSpc>
              </a:pPr>
              <a:r>
                <a:rPr lang="en-US" sz="1500" b="1">
                  <a:solidFill>
                    <a:srgbClr val="000000"/>
                  </a:solidFill>
                  <a:latin typeface="Canva Sans Bold"/>
                  <a:ea typeface="Canva Sans Bold"/>
                  <a:cs typeface="Canva Sans Bold"/>
                  <a:sym typeface="Canva Sans Bold"/>
                </a:rPr>
                <a:t>Public</a:t>
              </a:r>
            </a:p>
            <a:p>
              <a:pPr algn="ctr">
                <a:lnSpc>
                  <a:spcPts val="2100"/>
                </a:lnSpc>
              </a:pPr>
              <a:r>
                <a:rPr lang="en-US" sz="1500" b="1">
                  <a:solidFill>
                    <a:srgbClr val="000000"/>
                  </a:solidFill>
                  <a:latin typeface="Canva Sans Bold"/>
                  <a:ea typeface="Canva Sans Bold"/>
                  <a:cs typeface="Canva Sans Bold"/>
                  <a:sym typeface="Canva Sans Bold"/>
                </a:rPr>
                <a:t>(10-30-60-100%)</a:t>
              </a:r>
            </a:p>
          </p:txBody>
        </p:sp>
      </p:grpSp>
      <p:grpSp>
        <p:nvGrpSpPr>
          <p:cNvPr id="20" name="Group 20"/>
          <p:cNvGrpSpPr/>
          <p:nvPr/>
        </p:nvGrpSpPr>
        <p:grpSpPr>
          <a:xfrm>
            <a:off x="11795768" y="1875402"/>
            <a:ext cx="2197368" cy="1098684"/>
            <a:chOff x="0" y="0"/>
            <a:chExt cx="812800" cy="406400"/>
          </a:xfrm>
        </p:grpSpPr>
        <p:sp>
          <p:nvSpPr>
            <p:cNvPr id="21" name="Freeform 21"/>
            <p:cNvSpPr/>
            <p:nvPr/>
          </p:nvSpPr>
          <p:spPr>
            <a:xfrm>
              <a:off x="0" y="0"/>
              <a:ext cx="812800" cy="406400"/>
            </a:xfrm>
            <a:custGeom>
              <a:avLst/>
              <a:gdLst/>
              <a:ahLst/>
              <a:cxnLst/>
              <a:rect l="l" t="t" r="r" b="b"/>
              <a:pathLst>
                <a:path w="812800" h="406400">
                  <a:moveTo>
                    <a:pt x="116268" y="0"/>
                  </a:moveTo>
                  <a:lnTo>
                    <a:pt x="696532" y="0"/>
                  </a:lnTo>
                  <a:cubicBezTo>
                    <a:pt x="727368" y="0"/>
                    <a:pt x="756941" y="12250"/>
                    <a:pt x="778746" y="34054"/>
                  </a:cubicBezTo>
                  <a:cubicBezTo>
                    <a:pt x="800550" y="55859"/>
                    <a:pt x="812800" y="85432"/>
                    <a:pt x="812800" y="116268"/>
                  </a:cubicBezTo>
                  <a:lnTo>
                    <a:pt x="812800" y="290132"/>
                  </a:lnTo>
                  <a:cubicBezTo>
                    <a:pt x="812800" y="320968"/>
                    <a:pt x="800550" y="350541"/>
                    <a:pt x="778746" y="372346"/>
                  </a:cubicBezTo>
                  <a:cubicBezTo>
                    <a:pt x="756941" y="394150"/>
                    <a:pt x="727368" y="406400"/>
                    <a:pt x="696532" y="406400"/>
                  </a:cubicBezTo>
                  <a:lnTo>
                    <a:pt x="116268" y="406400"/>
                  </a:lnTo>
                  <a:cubicBezTo>
                    <a:pt x="85432" y="406400"/>
                    <a:pt x="55859" y="394150"/>
                    <a:pt x="34054" y="372346"/>
                  </a:cubicBezTo>
                  <a:cubicBezTo>
                    <a:pt x="12250" y="350541"/>
                    <a:pt x="0" y="320968"/>
                    <a:pt x="0" y="290132"/>
                  </a:cubicBezTo>
                  <a:lnTo>
                    <a:pt x="0" y="116268"/>
                  </a:lnTo>
                  <a:cubicBezTo>
                    <a:pt x="0" y="85432"/>
                    <a:pt x="12250" y="55859"/>
                    <a:pt x="34054" y="34054"/>
                  </a:cubicBezTo>
                  <a:cubicBezTo>
                    <a:pt x="55859" y="12250"/>
                    <a:pt x="85432" y="0"/>
                    <a:pt x="116268" y="0"/>
                  </a:cubicBezTo>
                  <a:close/>
                </a:path>
              </a:pathLst>
            </a:custGeom>
            <a:solidFill>
              <a:srgbClr val="FFFFFF"/>
            </a:solidFill>
            <a:ln w="28575" cap="rnd">
              <a:solidFill>
                <a:srgbClr val="000000"/>
              </a:solidFill>
              <a:prstDash val="solid"/>
              <a:round/>
            </a:ln>
          </p:spPr>
          <p:txBody>
            <a:bodyPr/>
            <a:lstStyle/>
            <a:p>
              <a:endParaRPr lang="en-US"/>
            </a:p>
          </p:txBody>
        </p:sp>
        <p:sp>
          <p:nvSpPr>
            <p:cNvPr id="22" name="TextBox 22"/>
            <p:cNvSpPr txBox="1"/>
            <p:nvPr/>
          </p:nvSpPr>
          <p:spPr>
            <a:xfrm>
              <a:off x="0" y="-28575"/>
              <a:ext cx="812800" cy="434975"/>
            </a:xfrm>
            <a:prstGeom prst="rect">
              <a:avLst/>
            </a:prstGeom>
          </p:spPr>
          <p:txBody>
            <a:bodyPr lIns="33097" tIns="33097" rIns="33097" bIns="33097" rtlCol="0" anchor="ctr"/>
            <a:lstStyle/>
            <a:p>
              <a:pPr algn="ctr">
                <a:lnSpc>
                  <a:spcPts val="2100"/>
                </a:lnSpc>
              </a:pPr>
              <a:r>
                <a:rPr lang="en-US" sz="1500" b="1">
                  <a:solidFill>
                    <a:srgbClr val="000000"/>
                  </a:solidFill>
                  <a:latin typeface="Canva Sans Bold"/>
                  <a:ea typeface="Canva Sans Bold"/>
                  <a:cs typeface="Canva Sans Bold"/>
                  <a:sym typeface="Canva Sans Bold"/>
                </a:rPr>
                <a:t>Agreement Signed</a:t>
              </a:r>
            </a:p>
          </p:txBody>
        </p:sp>
      </p:grpSp>
      <p:grpSp>
        <p:nvGrpSpPr>
          <p:cNvPr id="24" name="Group 24"/>
          <p:cNvGrpSpPr/>
          <p:nvPr/>
        </p:nvGrpSpPr>
        <p:grpSpPr>
          <a:xfrm>
            <a:off x="9990489" y="6654943"/>
            <a:ext cx="1859696" cy="1192015"/>
            <a:chOff x="0" y="0"/>
            <a:chExt cx="687896" cy="440923"/>
          </a:xfrm>
        </p:grpSpPr>
        <p:sp>
          <p:nvSpPr>
            <p:cNvPr id="25" name="Freeform 25"/>
            <p:cNvSpPr/>
            <p:nvPr/>
          </p:nvSpPr>
          <p:spPr>
            <a:xfrm>
              <a:off x="0" y="0"/>
              <a:ext cx="687896" cy="440923"/>
            </a:xfrm>
            <a:custGeom>
              <a:avLst/>
              <a:gdLst/>
              <a:ahLst/>
              <a:cxnLst/>
              <a:rect l="l" t="t" r="r" b="b"/>
              <a:pathLst>
                <a:path w="687896" h="440923">
                  <a:moveTo>
                    <a:pt x="137379" y="0"/>
                  </a:moveTo>
                  <a:lnTo>
                    <a:pt x="550517" y="0"/>
                  </a:lnTo>
                  <a:cubicBezTo>
                    <a:pt x="626389" y="0"/>
                    <a:pt x="687896" y="61507"/>
                    <a:pt x="687896" y="137379"/>
                  </a:cubicBezTo>
                  <a:lnTo>
                    <a:pt x="687896" y="303544"/>
                  </a:lnTo>
                  <a:cubicBezTo>
                    <a:pt x="687896" y="339979"/>
                    <a:pt x="673422" y="374922"/>
                    <a:pt x="647659" y="400686"/>
                  </a:cubicBezTo>
                  <a:cubicBezTo>
                    <a:pt x="621895" y="426449"/>
                    <a:pt x="586952" y="440923"/>
                    <a:pt x="550517" y="440923"/>
                  </a:cubicBezTo>
                  <a:lnTo>
                    <a:pt x="137379" y="440923"/>
                  </a:lnTo>
                  <a:cubicBezTo>
                    <a:pt x="61507" y="440923"/>
                    <a:pt x="0" y="379416"/>
                    <a:pt x="0" y="303544"/>
                  </a:cubicBezTo>
                  <a:lnTo>
                    <a:pt x="0" y="137379"/>
                  </a:lnTo>
                  <a:cubicBezTo>
                    <a:pt x="0" y="100944"/>
                    <a:pt x="14474" y="66001"/>
                    <a:pt x="40237" y="40237"/>
                  </a:cubicBezTo>
                  <a:cubicBezTo>
                    <a:pt x="66001" y="14474"/>
                    <a:pt x="100944" y="0"/>
                    <a:pt x="137379" y="0"/>
                  </a:cubicBezTo>
                  <a:close/>
                </a:path>
              </a:pathLst>
            </a:custGeom>
            <a:solidFill>
              <a:srgbClr val="FFFFFF"/>
            </a:solidFill>
            <a:ln w="28575" cap="rnd">
              <a:solidFill>
                <a:srgbClr val="000000"/>
              </a:solidFill>
              <a:prstDash val="solid"/>
              <a:round/>
            </a:ln>
          </p:spPr>
          <p:txBody>
            <a:bodyPr/>
            <a:lstStyle/>
            <a:p>
              <a:endParaRPr lang="en-US"/>
            </a:p>
          </p:txBody>
        </p:sp>
        <p:sp>
          <p:nvSpPr>
            <p:cNvPr id="26" name="TextBox 26"/>
            <p:cNvSpPr txBox="1"/>
            <p:nvPr/>
          </p:nvSpPr>
          <p:spPr>
            <a:xfrm>
              <a:off x="0" y="-28575"/>
              <a:ext cx="687896" cy="469498"/>
            </a:xfrm>
            <a:prstGeom prst="rect">
              <a:avLst/>
            </a:prstGeom>
          </p:spPr>
          <p:txBody>
            <a:bodyPr lIns="33097" tIns="33097" rIns="33097" bIns="33097" rtlCol="0" anchor="ctr"/>
            <a:lstStyle/>
            <a:p>
              <a:pPr algn="ctr">
                <a:lnSpc>
                  <a:spcPts val="2100"/>
                </a:lnSpc>
              </a:pPr>
              <a:r>
                <a:rPr lang="en-US" sz="1500" b="1">
                  <a:solidFill>
                    <a:srgbClr val="000000"/>
                  </a:solidFill>
                  <a:latin typeface="Canva Sans Bold"/>
                  <a:ea typeface="Canva Sans Bold"/>
                  <a:cs typeface="Canva Sans Bold"/>
                  <a:sym typeface="Canva Sans Bold"/>
                </a:rPr>
                <a:t>Settlement Recon Checking</a:t>
              </a:r>
            </a:p>
            <a:p>
              <a:pPr algn="ctr">
                <a:lnSpc>
                  <a:spcPts val="2100"/>
                </a:lnSpc>
              </a:pPr>
              <a:r>
                <a:rPr lang="en-US" sz="1500" b="1">
                  <a:solidFill>
                    <a:srgbClr val="000000"/>
                  </a:solidFill>
                  <a:latin typeface="Canva Sans Bold"/>
                  <a:ea typeface="Canva Sans Bold"/>
                  <a:cs typeface="Canva Sans Bold"/>
                  <a:sym typeface="Canva Sans Bold"/>
                </a:rPr>
                <a:t>(</a:t>
              </a:r>
              <a:r>
                <a:rPr lang="en-US" sz="1500" b="1" i="1">
                  <a:solidFill>
                    <a:srgbClr val="000000"/>
                  </a:solidFill>
                  <a:latin typeface="Canva Sans Bold Italics"/>
                  <a:ea typeface="Canva Sans Bold Italics"/>
                  <a:cs typeface="Canva Sans Bold Italics"/>
                  <a:sym typeface="Canva Sans Bold Italics"/>
                </a:rPr>
                <a:t>if any</a:t>
              </a:r>
              <a:r>
                <a:rPr lang="en-US" sz="1500" b="1">
                  <a:solidFill>
                    <a:srgbClr val="000000"/>
                  </a:solidFill>
                  <a:latin typeface="Canva Sans Bold"/>
                  <a:ea typeface="Canva Sans Bold"/>
                  <a:cs typeface="Canva Sans Bold"/>
                  <a:sym typeface="Canva Sans Bold"/>
                </a:rPr>
                <a:t>)</a:t>
              </a:r>
            </a:p>
          </p:txBody>
        </p:sp>
      </p:grpSp>
      <p:grpSp>
        <p:nvGrpSpPr>
          <p:cNvPr id="27" name="Group 27"/>
          <p:cNvGrpSpPr/>
          <p:nvPr/>
        </p:nvGrpSpPr>
        <p:grpSpPr>
          <a:xfrm>
            <a:off x="11990566" y="6648098"/>
            <a:ext cx="1859696" cy="1192015"/>
            <a:chOff x="0" y="0"/>
            <a:chExt cx="687896" cy="440923"/>
          </a:xfrm>
        </p:grpSpPr>
        <p:sp>
          <p:nvSpPr>
            <p:cNvPr id="28" name="Freeform 28"/>
            <p:cNvSpPr/>
            <p:nvPr/>
          </p:nvSpPr>
          <p:spPr>
            <a:xfrm>
              <a:off x="0" y="0"/>
              <a:ext cx="687896" cy="440923"/>
            </a:xfrm>
            <a:custGeom>
              <a:avLst/>
              <a:gdLst/>
              <a:ahLst/>
              <a:cxnLst/>
              <a:rect l="l" t="t" r="r" b="b"/>
              <a:pathLst>
                <a:path w="687896" h="440923">
                  <a:moveTo>
                    <a:pt x="137379" y="0"/>
                  </a:moveTo>
                  <a:lnTo>
                    <a:pt x="550517" y="0"/>
                  </a:lnTo>
                  <a:cubicBezTo>
                    <a:pt x="626389" y="0"/>
                    <a:pt x="687896" y="61507"/>
                    <a:pt x="687896" y="137379"/>
                  </a:cubicBezTo>
                  <a:lnTo>
                    <a:pt x="687896" y="303544"/>
                  </a:lnTo>
                  <a:cubicBezTo>
                    <a:pt x="687896" y="339979"/>
                    <a:pt x="673422" y="374922"/>
                    <a:pt x="647659" y="400686"/>
                  </a:cubicBezTo>
                  <a:cubicBezTo>
                    <a:pt x="621895" y="426449"/>
                    <a:pt x="586952" y="440923"/>
                    <a:pt x="550517" y="440923"/>
                  </a:cubicBezTo>
                  <a:lnTo>
                    <a:pt x="137379" y="440923"/>
                  </a:lnTo>
                  <a:cubicBezTo>
                    <a:pt x="61507" y="440923"/>
                    <a:pt x="0" y="379416"/>
                    <a:pt x="0" y="303544"/>
                  </a:cubicBezTo>
                  <a:lnTo>
                    <a:pt x="0" y="137379"/>
                  </a:lnTo>
                  <a:cubicBezTo>
                    <a:pt x="0" y="100944"/>
                    <a:pt x="14474" y="66001"/>
                    <a:pt x="40237" y="40237"/>
                  </a:cubicBezTo>
                  <a:cubicBezTo>
                    <a:pt x="66001" y="14474"/>
                    <a:pt x="100944" y="0"/>
                    <a:pt x="137379" y="0"/>
                  </a:cubicBezTo>
                  <a:close/>
                </a:path>
              </a:pathLst>
            </a:custGeom>
            <a:solidFill>
              <a:srgbClr val="FFFFFF"/>
            </a:solidFill>
            <a:ln w="28575" cap="rnd">
              <a:solidFill>
                <a:srgbClr val="000000"/>
              </a:solidFill>
              <a:prstDash val="solid"/>
              <a:round/>
            </a:ln>
          </p:spPr>
          <p:txBody>
            <a:bodyPr/>
            <a:lstStyle/>
            <a:p>
              <a:endParaRPr lang="en-US"/>
            </a:p>
          </p:txBody>
        </p:sp>
        <p:sp>
          <p:nvSpPr>
            <p:cNvPr id="29" name="TextBox 29"/>
            <p:cNvSpPr txBox="1"/>
            <p:nvPr/>
          </p:nvSpPr>
          <p:spPr>
            <a:xfrm>
              <a:off x="0" y="-28575"/>
              <a:ext cx="687896" cy="469498"/>
            </a:xfrm>
            <a:prstGeom prst="rect">
              <a:avLst/>
            </a:prstGeom>
          </p:spPr>
          <p:txBody>
            <a:bodyPr lIns="33097" tIns="33097" rIns="33097" bIns="33097" rtlCol="0" anchor="ctr"/>
            <a:lstStyle/>
            <a:p>
              <a:pPr algn="ctr">
                <a:lnSpc>
                  <a:spcPts val="2100"/>
                </a:lnSpc>
              </a:pPr>
              <a:r>
                <a:rPr lang="en-US" sz="1500" b="1">
                  <a:solidFill>
                    <a:srgbClr val="000000"/>
                  </a:solidFill>
                  <a:latin typeface="Canva Sans Bold"/>
                  <a:ea typeface="Canva Sans Bold"/>
                  <a:cs typeface="Canva Sans Bold"/>
                  <a:sym typeface="Canva Sans Bold"/>
                </a:rPr>
                <a:t>Merchant Submit Security Checklist</a:t>
              </a:r>
            </a:p>
            <a:p>
              <a:pPr algn="ctr">
                <a:lnSpc>
                  <a:spcPts val="2100"/>
                </a:lnSpc>
              </a:pPr>
              <a:r>
                <a:rPr lang="en-US" sz="1500" b="1">
                  <a:solidFill>
                    <a:srgbClr val="000000"/>
                  </a:solidFill>
                  <a:latin typeface="Canva Sans Bold"/>
                  <a:ea typeface="Canva Sans Bold"/>
                  <a:cs typeface="Canva Sans Bold"/>
                  <a:sym typeface="Canva Sans Bold"/>
                </a:rPr>
                <a:t>(</a:t>
              </a:r>
              <a:r>
                <a:rPr lang="en-US" sz="1500" b="1" i="1">
                  <a:solidFill>
                    <a:srgbClr val="000000"/>
                  </a:solidFill>
                  <a:latin typeface="Canva Sans Bold Italics"/>
                  <a:ea typeface="Canva Sans Bold Italics"/>
                  <a:cs typeface="Canva Sans Bold Italics"/>
                  <a:sym typeface="Canva Sans Bold Italics"/>
                </a:rPr>
                <a:t>if any</a:t>
              </a:r>
              <a:r>
                <a:rPr lang="en-US" sz="1500" b="1">
                  <a:solidFill>
                    <a:srgbClr val="000000"/>
                  </a:solidFill>
                  <a:latin typeface="Canva Sans Bold"/>
                  <a:ea typeface="Canva Sans Bold"/>
                  <a:cs typeface="Canva Sans Bold"/>
                  <a:sym typeface="Canva Sans Bold"/>
                </a:rPr>
                <a:t>)</a:t>
              </a:r>
            </a:p>
          </p:txBody>
        </p:sp>
      </p:grpSp>
      <p:grpSp>
        <p:nvGrpSpPr>
          <p:cNvPr id="30" name="Group 30"/>
          <p:cNvGrpSpPr/>
          <p:nvPr/>
        </p:nvGrpSpPr>
        <p:grpSpPr>
          <a:xfrm>
            <a:off x="6681062" y="6634409"/>
            <a:ext cx="1873634" cy="1192015"/>
            <a:chOff x="0" y="0"/>
            <a:chExt cx="693052" cy="440923"/>
          </a:xfrm>
        </p:grpSpPr>
        <p:sp>
          <p:nvSpPr>
            <p:cNvPr id="31" name="Freeform 31"/>
            <p:cNvSpPr/>
            <p:nvPr/>
          </p:nvSpPr>
          <p:spPr>
            <a:xfrm>
              <a:off x="0" y="0"/>
              <a:ext cx="693052" cy="440923"/>
            </a:xfrm>
            <a:custGeom>
              <a:avLst/>
              <a:gdLst/>
              <a:ahLst/>
              <a:cxnLst/>
              <a:rect l="l" t="t" r="r" b="b"/>
              <a:pathLst>
                <a:path w="693052" h="440923">
                  <a:moveTo>
                    <a:pt x="136357" y="0"/>
                  </a:moveTo>
                  <a:lnTo>
                    <a:pt x="556695" y="0"/>
                  </a:lnTo>
                  <a:cubicBezTo>
                    <a:pt x="592859" y="0"/>
                    <a:pt x="627542" y="14366"/>
                    <a:pt x="653114" y="39938"/>
                  </a:cubicBezTo>
                  <a:cubicBezTo>
                    <a:pt x="678686" y="65510"/>
                    <a:pt x="693052" y="100193"/>
                    <a:pt x="693052" y="136357"/>
                  </a:cubicBezTo>
                  <a:lnTo>
                    <a:pt x="693052" y="304566"/>
                  </a:lnTo>
                  <a:cubicBezTo>
                    <a:pt x="693052" y="340730"/>
                    <a:pt x="678686" y="375413"/>
                    <a:pt x="653114" y="400985"/>
                  </a:cubicBezTo>
                  <a:cubicBezTo>
                    <a:pt x="627542" y="426557"/>
                    <a:pt x="592859" y="440923"/>
                    <a:pt x="556695" y="440923"/>
                  </a:cubicBezTo>
                  <a:lnTo>
                    <a:pt x="136357" y="440923"/>
                  </a:lnTo>
                  <a:cubicBezTo>
                    <a:pt x="61049" y="440923"/>
                    <a:pt x="0" y="379874"/>
                    <a:pt x="0" y="304566"/>
                  </a:cubicBezTo>
                  <a:lnTo>
                    <a:pt x="0" y="136357"/>
                  </a:lnTo>
                  <a:cubicBezTo>
                    <a:pt x="0" y="100193"/>
                    <a:pt x="14366" y="65510"/>
                    <a:pt x="39938" y="39938"/>
                  </a:cubicBezTo>
                  <a:cubicBezTo>
                    <a:pt x="65510" y="14366"/>
                    <a:pt x="100193" y="0"/>
                    <a:pt x="136357" y="0"/>
                  </a:cubicBezTo>
                  <a:close/>
                </a:path>
              </a:pathLst>
            </a:custGeom>
            <a:solidFill>
              <a:srgbClr val="FFFFFF"/>
            </a:solidFill>
            <a:ln w="28575" cap="rnd">
              <a:solidFill>
                <a:srgbClr val="000000"/>
              </a:solidFill>
              <a:prstDash val="solid"/>
              <a:round/>
            </a:ln>
          </p:spPr>
          <p:txBody>
            <a:bodyPr/>
            <a:lstStyle/>
            <a:p>
              <a:endParaRPr lang="en-US"/>
            </a:p>
          </p:txBody>
        </p:sp>
        <p:sp>
          <p:nvSpPr>
            <p:cNvPr id="32" name="TextBox 32"/>
            <p:cNvSpPr txBox="1"/>
            <p:nvPr/>
          </p:nvSpPr>
          <p:spPr>
            <a:xfrm>
              <a:off x="0" y="-28575"/>
              <a:ext cx="693052" cy="469498"/>
            </a:xfrm>
            <a:prstGeom prst="rect">
              <a:avLst/>
            </a:prstGeom>
          </p:spPr>
          <p:txBody>
            <a:bodyPr lIns="33097" tIns="33097" rIns="33097" bIns="33097" rtlCol="0" anchor="ctr"/>
            <a:lstStyle/>
            <a:p>
              <a:pPr algn="ctr">
                <a:lnSpc>
                  <a:spcPts val="2100"/>
                </a:lnSpc>
              </a:pPr>
              <a:r>
                <a:rPr lang="en-US" sz="1500" b="1">
                  <a:solidFill>
                    <a:srgbClr val="000000"/>
                  </a:solidFill>
                  <a:latin typeface="Canva Sans Bold"/>
                  <a:ea typeface="Canva Sans Bold"/>
                  <a:cs typeface="Canva Sans Bold"/>
                  <a:sym typeface="Canva Sans Bold"/>
                </a:rPr>
                <a:t>Bug Fixing</a:t>
              </a:r>
            </a:p>
          </p:txBody>
        </p:sp>
      </p:grpSp>
      <p:sp>
        <p:nvSpPr>
          <p:cNvPr id="35" name="Freeform 35"/>
          <p:cNvSpPr/>
          <p:nvPr/>
        </p:nvSpPr>
        <p:spPr>
          <a:xfrm>
            <a:off x="1670591" y="3032521"/>
            <a:ext cx="568665" cy="755472"/>
          </a:xfrm>
          <a:custGeom>
            <a:avLst/>
            <a:gdLst/>
            <a:ahLst/>
            <a:cxnLst/>
            <a:rect l="l" t="t" r="r" b="b"/>
            <a:pathLst>
              <a:path w="568665" h="755472">
                <a:moveTo>
                  <a:pt x="0" y="0"/>
                </a:moveTo>
                <a:lnTo>
                  <a:pt x="568664" y="0"/>
                </a:lnTo>
                <a:lnTo>
                  <a:pt x="568664" y="755472"/>
                </a:lnTo>
                <a:lnTo>
                  <a:pt x="0" y="7554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6" name="Group 36"/>
          <p:cNvGrpSpPr/>
          <p:nvPr/>
        </p:nvGrpSpPr>
        <p:grpSpPr>
          <a:xfrm>
            <a:off x="496629" y="6897108"/>
            <a:ext cx="2002758" cy="2623226"/>
            <a:chOff x="0" y="0"/>
            <a:chExt cx="636866" cy="834172"/>
          </a:xfrm>
        </p:grpSpPr>
        <p:sp>
          <p:nvSpPr>
            <p:cNvPr id="37" name="Freeform 37"/>
            <p:cNvSpPr/>
            <p:nvPr/>
          </p:nvSpPr>
          <p:spPr>
            <a:xfrm>
              <a:off x="0" y="0"/>
              <a:ext cx="636866" cy="834172"/>
            </a:xfrm>
            <a:custGeom>
              <a:avLst/>
              <a:gdLst/>
              <a:ahLst/>
              <a:cxnLst/>
              <a:rect l="l" t="t" r="r" b="b"/>
              <a:pathLst>
                <a:path w="636866" h="834172">
                  <a:moveTo>
                    <a:pt x="318433" y="0"/>
                  </a:moveTo>
                  <a:lnTo>
                    <a:pt x="636866" y="203200"/>
                  </a:lnTo>
                  <a:lnTo>
                    <a:pt x="636866" y="630972"/>
                  </a:lnTo>
                  <a:lnTo>
                    <a:pt x="318433" y="834172"/>
                  </a:lnTo>
                  <a:lnTo>
                    <a:pt x="0" y="630972"/>
                  </a:lnTo>
                  <a:lnTo>
                    <a:pt x="0" y="203200"/>
                  </a:lnTo>
                  <a:lnTo>
                    <a:pt x="318433" y="0"/>
                  </a:lnTo>
                  <a:close/>
                </a:path>
              </a:pathLst>
            </a:custGeom>
            <a:solidFill>
              <a:srgbClr val="FFFFFF"/>
            </a:solidFill>
            <a:ln w="28575" cap="sq">
              <a:solidFill>
                <a:srgbClr val="00BF63"/>
              </a:solidFill>
              <a:prstDash val="solid"/>
              <a:miter/>
            </a:ln>
          </p:spPr>
          <p:txBody>
            <a:bodyPr/>
            <a:lstStyle/>
            <a:p>
              <a:endParaRPr lang="en-US"/>
            </a:p>
          </p:txBody>
        </p:sp>
        <p:sp>
          <p:nvSpPr>
            <p:cNvPr id="38" name="TextBox 38"/>
            <p:cNvSpPr txBox="1"/>
            <p:nvPr/>
          </p:nvSpPr>
          <p:spPr>
            <a:xfrm>
              <a:off x="0" y="111125"/>
              <a:ext cx="636866" cy="583347"/>
            </a:xfrm>
            <a:prstGeom prst="rect">
              <a:avLst/>
            </a:prstGeom>
          </p:spPr>
          <p:txBody>
            <a:bodyPr lIns="37612" tIns="37612" rIns="37612" bIns="37612" rtlCol="0" anchor="ctr"/>
            <a:lstStyle/>
            <a:p>
              <a:pPr algn="ctr">
                <a:lnSpc>
                  <a:spcPts val="2100"/>
                </a:lnSpc>
              </a:pPr>
              <a:r>
                <a:rPr lang="en-US" sz="1500" b="1">
                  <a:solidFill>
                    <a:srgbClr val="000000"/>
                  </a:solidFill>
                  <a:latin typeface="Canva Sans Bold"/>
                  <a:ea typeface="Canva Sans Bold"/>
                  <a:cs typeface="Canva Sans Bold"/>
                  <a:sym typeface="Canva Sans Bold"/>
                </a:rPr>
                <a:t>If there is Authentication process, DANA team to setup CDP</a:t>
              </a:r>
            </a:p>
            <a:p>
              <a:pPr algn="ctr">
                <a:lnSpc>
                  <a:spcPts val="2100"/>
                </a:lnSpc>
              </a:pPr>
              <a:r>
                <a:rPr lang="en-US" sz="1500" b="1">
                  <a:solidFill>
                    <a:srgbClr val="000000"/>
                  </a:solidFill>
                  <a:latin typeface="Canva Sans Bold"/>
                  <a:ea typeface="Canva Sans Bold"/>
                  <a:cs typeface="Canva Sans Bold"/>
                  <a:sym typeface="Canva Sans Bold"/>
                </a:rPr>
                <a:t>(Content Delivery Platform)</a:t>
              </a:r>
            </a:p>
          </p:txBody>
        </p:sp>
      </p:grpSp>
      <p:sp>
        <p:nvSpPr>
          <p:cNvPr id="39" name="AutoShape 39"/>
          <p:cNvSpPr/>
          <p:nvPr/>
        </p:nvSpPr>
        <p:spPr>
          <a:xfrm flipV="1">
            <a:off x="1498008" y="6222839"/>
            <a:ext cx="0" cy="674269"/>
          </a:xfrm>
          <a:prstGeom prst="line">
            <a:avLst/>
          </a:prstGeom>
          <a:ln w="28575" cap="flat">
            <a:solidFill>
              <a:srgbClr val="000000"/>
            </a:solidFill>
            <a:prstDash val="lgDash"/>
            <a:headEnd type="arrow" w="med" len="sm"/>
            <a:tailEnd type="none" w="sm" len="sm"/>
          </a:ln>
        </p:spPr>
        <p:txBody>
          <a:bodyPr/>
          <a:lstStyle/>
          <a:p>
            <a:endParaRPr lang="en-US"/>
          </a:p>
        </p:txBody>
      </p:sp>
      <p:sp>
        <p:nvSpPr>
          <p:cNvPr id="40" name="AutoShape 40"/>
          <p:cNvSpPr/>
          <p:nvPr/>
        </p:nvSpPr>
        <p:spPr>
          <a:xfrm flipV="1">
            <a:off x="10920337" y="5668410"/>
            <a:ext cx="2000076" cy="986533"/>
          </a:xfrm>
          <a:prstGeom prst="line">
            <a:avLst/>
          </a:prstGeom>
          <a:ln w="28575" cap="flat">
            <a:solidFill>
              <a:srgbClr val="000000"/>
            </a:solidFill>
            <a:prstDash val="lgDash"/>
            <a:headEnd type="arrow" w="med" len="sm"/>
            <a:tailEnd type="none" w="sm" len="sm"/>
          </a:ln>
        </p:spPr>
        <p:txBody>
          <a:bodyPr/>
          <a:lstStyle/>
          <a:p>
            <a:endParaRPr lang="en-US"/>
          </a:p>
        </p:txBody>
      </p:sp>
      <p:grpSp>
        <p:nvGrpSpPr>
          <p:cNvPr id="41" name="Group 41"/>
          <p:cNvGrpSpPr/>
          <p:nvPr/>
        </p:nvGrpSpPr>
        <p:grpSpPr>
          <a:xfrm>
            <a:off x="3492742" y="3964686"/>
            <a:ext cx="2197368" cy="1703724"/>
            <a:chOff x="0" y="0"/>
            <a:chExt cx="812800" cy="630202"/>
          </a:xfrm>
        </p:grpSpPr>
        <p:sp>
          <p:nvSpPr>
            <p:cNvPr id="42" name="Freeform 42"/>
            <p:cNvSpPr/>
            <p:nvPr/>
          </p:nvSpPr>
          <p:spPr>
            <a:xfrm>
              <a:off x="0" y="0"/>
              <a:ext cx="812800" cy="630202"/>
            </a:xfrm>
            <a:custGeom>
              <a:avLst/>
              <a:gdLst/>
              <a:ahLst/>
              <a:cxnLst/>
              <a:rect l="l" t="t" r="r" b="b"/>
              <a:pathLst>
                <a:path w="812800" h="630202">
                  <a:moveTo>
                    <a:pt x="116268" y="0"/>
                  </a:moveTo>
                  <a:lnTo>
                    <a:pt x="696532" y="0"/>
                  </a:lnTo>
                  <a:cubicBezTo>
                    <a:pt x="727368" y="0"/>
                    <a:pt x="756941" y="12250"/>
                    <a:pt x="778746" y="34054"/>
                  </a:cubicBezTo>
                  <a:cubicBezTo>
                    <a:pt x="800550" y="55859"/>
                    <a:pt x="812800" y="85432"/>
                    <a:pt x="812800" y="116268"/>
                  </a:cubicBezTo>
                  <a:lnTo>
                    <a:pt x="812800" y="513935"/>
                  </a:lnTo>
                  <a:cubicBezTo>
                    <a:pt x="812800" y="578148"/>
                    <a:pt x="760745" y="630202"/>
                    <a:pt x="696532" y="630202"/>
                  </a:cubicBezTo>
                  <a:lnTo>
                    <a:pt x="116268" y="630202"/>
                  </a:lnTo>
                  <a:cubicBezTo>
                    <a:pt x="85432" y="630202"/>
                    <a:pt x="55859" y="617953"/>
                    <a:pt x="34054" y="596148"/>
                  </a:cubicBezTo>
                  <a:cubicBezTo>
                    <a:pt x="12250" y="574344"/>
                    <a:pt x="0" y="544771"/>
                    <a:pt x="0" y="513935"/>
                  </a:cubicBezTo>
                  <a:lnTo>
                    <a:pt x="0" y="116268"/>
                  </a:lnTo>
                  <a:cubicBezTo>
                    <a:pt x="0" y="85432"/>
                    <a:pt x="12250" y="55859"/>
                    <a:pt x="34054" y="34054"/>
                  </a:cubicBezTo>
                  <a:cubicBezTo>
                    <a:pt x="55859" y="12250"/>
                    <a:pt x="85432" y="0"/>
                    <a:pt x="116268" y="0"/>
                  </a:cubicBezTo>
                  <a:close/>
                </a:path>
              </a:pathLst>
            </a:custGeom>
            <a:solidFill>
              <a:srgbClr val="FFFFFF"/>
            </a:solidFill>
            <a:ln w="28575" cap="rnd">
              <a:solidFill>
                <a:srgbClr val="000000"/>
              </a:solidFill>
              <a:prstDash val="solid"/>
              <a:round/>
            </a:ln>
          </p:spPr>
          <p:txBody>
            <a:bodyPr/>
            <a:lstStyle/>
            <a:p>
              <a:endParaRPr lang="en-US"/>
            </a:p>
          </p:txBody>
        </p:sp>
        <p:sp>
          <p:nvSpPr>
            <p:cNvPr id="43" name="TextBox 43"/>
            <p:cNvSpPr txBox="1"/>
            <p:nvPr/>
          </p:nvSpPr>
          <p:spPr>
            <a:xfrm>
              <a:off x="0" y="-28575"/>
              <a:ext cx="812800" cy="658777"/>
            </a:xfrm>
            <a:prstGeom prst="rect">
              <a:avLst/>
            </a:prstGeom>
          </p:spPr>
          <p:txBody>
            <a:bodyPr lIns="33097" tIns="33097" rIns="33097" bIns="33097" rtlCol="0" anchor="ctr"/>
            <a:lstStyle/>
            <a:p>
              <a:pPr algn="ctr">
                <a:lnSpc>
                  <a:spcPts val="2100"/>
                </a:lnSpc>
              </a:pPr>
              <a:r>
                <a:rPr lang="en-US" sz="1500" b="1" dirty="0">
                  <a:solidFill>
                    <a:srgbClr val="000000"/>
                  </a:solidFill>
                  <a:latin typeface="Canva Sans Bold"/>
                  <a:ea typeface="Canva Sans Bold"/>
                  <a:cs typeface="Canva Sans Bold"/>
                  <a:sym typeface="Canva Sans Bold"/>
                </a:rPr>
                <a:t>Merchant release </a:t>
              </a:r>
            </a:p>
            <a:p>
              <a:pPr algn="ctr">
                <a:lnSpc>
                  <a:spcPts val="2100"/>
                </a:lnSpc>
              </a:pPr>
              <a:r>
                <a:rPr lang="en-US" sz="1500" b="1" dirty="0">
                  <a:solidFill>
                    <a:srgbClr val="000000"/>
                  </a:solidFill>
                  <a:latin typeface="Canva Sans Bold"/>
                  <a:ea typeface="Canva Sans Bold"/>
                  <a:cs typeface="Canva Sans Bold"/>
                  <a:sym typeface="Canva Sans Bold"/>
                </a:rPr>
                <a:t>Mini Program in PRODUCTION environment</a:t>
              </a:r>
            </a:p>
          </p:txBody>
        </p:sp>
      </p:grpSp>
      <p:sp>
        <p:nvSpPr>
          <p:cNvPr id="44" name="AutoShape 44"/>
          <p:cNvSpPr/>
          <p:nvPr/>
        </p:nvSpPr>
        <p:spPr>
          <a:xfrm>
            <a:off x="5690110" y="4816548"/>
            <a:ext cx="790575" cy="0"/>
          </a:xfrm>
          <a:prstGeom prst="line">
            <a:avLst/>
          </a:prstGeom>
          <a:ln w="28575" cap="flat">
            <a:solidFill>
              <a:srgbClr val="000000"/>
            </a:solidFill>
            <a:prstDash val="solid"/>
            <a:headEnd type="none" w="sm" len="sm"/>
            <a:tailEnd type="arrow" w="med" len="sm"/>
          </a:ln>
        </p:spPr>
        <p:txBody>
          <a:bodyPr/>
          <a:lstStyle/>
          <a:p>
            <a:endParaRPr lang="en-US"/>
          </a:p>
        </p:txBody>
      </p:sp>
      <p:sp>
        <p:nvSpPr>
          <p:cNvPr id="45" name="AutoShape 45"/>
          <p:cNvSpPr/>
          <p:nvPr/>
        </p:nvSpPr>
        <p:spPr>
          <a:xfrm flipV="1">
            <a:off x="14019098" y="4816548"/>
            <a:ext cx="1610343" cy="0"/>
          </a:xfrm>
          <a:prstGeom prst="line">
            <a:avLst/>
          </a:prstGeom>
          <a:ln w="28575" cap="flat">
            <a:solidFill>
              <a:srgbClr val="000000"/>
            </a:solidFill>
            <a:prstDash val="solid"/>
            <a:headEnd type="none" w="sm" len="sm"/>
            <a:tailEnd type="arrow" w="med" len="sm"/>
          </a:ln>
        </p:spPr>
        <p:txBody>
          <a:bodyPr/>
          <a:lstStyle/>
          <a:p>
            <a:endParaRPr lang="en-US"/>
          </a:p>
        </p:txBody>
      </p:sp>
      <p:sp>
        <p:nvSpPr>
          <p:cNvPr id="46" name="AutoShape 46"/>
          <p:cNvSpPr/>
          <p:nvPr/>
        </p:nvSpPr>
        <p:spPr>
          <a:xfrm flipH="1" flipV="1">
            <a:off x="12920413" y="5668410"/>
            <a:ext cx="0" cy="979688"/>
          </a:xfrm>
          <a:prstGeom prst="line">
            <a:avLst/>
          </a:prstGeom>
          <a:ln w="28575" cap="flat">
            <a:solidFill>
              <a:srgbClr val="000000"/>
            </a:solidFill>
            <a:prstDash val="lgDash"/>
            <a:headEnd type="arrow" w="med" len="sm"/>
            <a:tailEnd type="none" w="sm" len="sm"/>
          </a:ln>
        </p:spPr>
        <p:txBody>
          <a:bodyPr/>
          <a:lstStyle/>
          <a:p>
            <a:endParaRPr lang="en-US"/>
          </a:p>
        </p:txBody>
      </p:sp>
      <p:sp>
        <p:nvSpPr>
          <p:cNvPr id="47" name="AutoShape 47"/>
          <p:cNvSpPr/>
          <p:nvPr/>
        </p:nvSpPr>
        <p:spPr>
          <a:xfrm flipH="1" flipV="1">
            <a:off x="12920413" y="5668410"/>
            <a:ext cx="2002571" cy="965999"/>
          </a:xfrm>
          <a:prstGeom prst="line">
            <a:avLst/>
          </a:prstGeom>
          <a:ln w="28575" cap="flat">
            <a:solidFill>
              <a:srgbClr val="000000"/>
            </a:solidFill>
            <a:prstDash val="lgDash"/>
            <a:headEnd type="arrow" w="med" len="sm"/>
            <a:tailEnd type="none" w="sm" len="sm"/>
          </a:ln>
        </p:spPr>
        <p:txBody>
          <a:bodyPr/>
          <a:lstStyle/>
          <a:p>
            <a:endParaRPr lang="en-US"/>
          </a:p>
        </p:txBody>
      </p:sp>
      <p:sp>
        <p:nvSpPr>
          <p:cNvPr id="48" name="Freeform 48"/>
          <p:cNvSpPr/>
          <p:nvPr/>
        </p:nvSpPr>
        <p:spPr>
          <a:xfrm>
            <a:off x="7356042" y="6057214"/>
            <a:ext cx="523674" cy="577195"/>
          </a:xfrm>
          <a:custGeom>
            <a:avLst/>
            <a:gdLst/>
            <a:ahLst/>
            <a:cxnLst/>
            <a:rect l="l" t="t" r="r" b="b"/>
            <a:pathLst>
              <a:path w="523674" h="577195">
                <a:moveTo>
                  <a:pt x="0" y="0"/>
                </a:moveTo>
                <a:lnTo>
                  <a:pt x="523674" y="0"/>
                </a:lnTo>
                <a:lnTo>
                  <a:pt x="523674" y="577195"/>
                </a:lnTo>
                <a:lnTo>
                  <a:pt x="0" y="577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9" name="Freeform 49"/>
          <p:cNvSpPr/>
          <p:nvPr/>
        </p:nvSpPr>
        <p:spPr>
          <a:xfrm>
            <a:off x="12572284" y="1274223"/>
            <a:ext cx="696259" cy="796863"/>
          </a:xfrm>
          <a:custGeom>
            <a:avLst/>
            <a:gdLst/>
            <a:ahLst/>
            <a:cxnLst/>
            <a:rect l="l" t="t" r="r" b="b"/>
            <a:pathLst>
              <a:path w="696259" h="796863">
                <a:moveTo>
                  <a:pt x="0" y="0"/>
                </a:moveTo>
                <a:lnTo>
                  <a:pt x="696259" y="0"/>
                </a:lnTo>
                <a:lnTo>
                  <a:pt x="696259" y="796864"/>
                </a:lnTo>
                <a:lnTo>
                  <a:pt x="0" y="796864"/>
                </a:lnTo>
                <a:lnTo>
                  <a:pt x="0" y="0"/>
                </a:lnTo>
                <a:close/>
              </a:path>
            </a:pathLst>
          </a:custGeom>
          <a:blipFill>
            <a:blip r:embed="rId7"/>
            <a:stretch>
              <a:fillRect/>
            </a:stretch>
          </a:blipFill>
        </p:spPr>
        <p:txBody>
          <a:bodyPr/>
          <a:lstStyle/>
          <a:p>
            <a:endParaRPr lang="en-US"/>
          </a:p>
        </p:txBody>
      </p:sp>
      <p:sp>
        <p:nvSpPr>
          <p:cNvPr id="50" name="Freeform 50"/>
          <p:cNvSpPr/>
          <p:nvPr/>
        </p:nvSpPr>
        <p:spPr>
          <a:xfrm>
            <a:off x="12603711" y="3651028"/>
            <a:ext cx="664832" cy="664832"/>
          </a:xfrm>
          <a:custGeom>
            <a:avLst/>
            <a:gdLst/>
            <a:ahLst/>
            <a:cxnLst/>
            <a:rect l="l" t="t" r="r" b="b"/>
            <a:pathLst>
              <a:path w="664832" h="664832">
                <a:moveTo>
                  <a:pt x="0" y="0"/>
                </a:moveTo>
                <a:lnTo>
                  <a:pt x="664832" y="0"/>
                </a:lnTo>
                <a:lnTo>
                  <a:pt x="664832" y="664832"/>
                </a:lnTo>
                <a:lnTo>
                  <a:pt x="0" y="6648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1" name="Freeform 51"/>
          <p:cNvSpPr/>
          <p:nvPr/>
        </p:nvSpPr>
        <p:spPr>
          <a:xfrm>
            <a:off x="16977114" y="3631978"/>
            <a:ext cx="621521" cy="513532"/>
          </a:xfrm>
          <a:custGeom>
            <a:avLst/>
            <a:gdLst/>
            <a:ahLst/>
            <a:cxnLst/>
            <a:rect l="l" t="t" r="r" b="b"/>
            <a:pathLst>
              <a:path w="621521" h="513532">
                <a:moveTo>
                  <a:pt x="0" y="0"/>
                </a:moveTo>
                <a:lnTo>
                  <a:pt x="621522" y="0"/>
                </a:lnTo>
                <a:lnTo>
                  <a:pt x="621522" y="513532"/>
                </a:lnTo>
                <a:lnTo>
                  <a:pt x="0" y="513532"/>
                </a:lnTo>
                <a:lnTo>
                  <a:pt x="0" y="0"/>
                </a:lnTo>
                <a:close/>
              </a:path>
            </a:pathLst>
          </a:custGeom>
          <a:blipFill>
            <a:blip r:embed="rId10"/>
            <a:stretch>
              <a:fillRect/>
            </a:stretch>
          </a:blipFill>
        </p:spPr>
        <p:txBody>
          <a:bodyPr/>
          <a:lstStyle/>
          <a:p>
            <a:endParaRPr lang="en-US"/>
          </a:p>
        </p:txBody>
      </p:sp>
      <p:sp>
        <p:nvSpPr>
          <p:cNvPr id="52" name="TextBox 52"/>
          <p:cNvSpPr txBox="1"/>
          <p:nvPr/>
        </p:nvSpPr>
        <p:spPr>
          <a:xfrm>
            <a:off x="8889026" y="5876493"/>
            <a:ext cx="526366" cy="523875"/>
          </a:xfrm>
          <a:prstGeom prst="rect">
            <a:avLst/>
          </a:prstGeom>
        </p:spPr>
        <p:txBody>
          <a:bodyPr lIns="0" tIns="0" rIns="0" bIns="0" rtlCol="0" anchor="t">
            <a:spAutoFit/>
          </a:bodyPr>
          <a:lstStyle/>
          <a:p>
            <a:pPr algn="ctr">
              <a:lnSpc>
                <a:spcPts val="2100"/>
              </a:lnSpc>
            </a:pPr>
            <a:r>
              <a:rPr lang="en-US" sz="1500" b="1" dirty="0">
                <a:solidFill>
                  <a:srgbClr val="000000"/>
                </a:solidFill>
                <a:latin typeface="Canva Sans Bold"/>
                <a:ea typeface="Canva Sans Bold"/>
                <a:cs typeface="Canva Sans Bold"/>
                <a:sym typeface="Canva Sans Bold"/>
              </a:rPr>
              <a:t>Not</a:t>
            </a:r>
          </a:p>
          <a:p>
            <a:pPr algn="ctr">
              <a:lnSpc>
                <a:spcPts val="2100"/>
              </a:lnSpc>
              <a:spcBef>
                <a:spcPct val="0"/>
              </a:spcBef>
            </a:pPr>
            <a:r>
              <a:rPr lang="en-US" sz="1500" b="1" dirty="0">
                <a:solidFill>
                  <a:srgbClr val="000000"/>
                </a:solidFill>
                <a:latin typeface="Canva Sans Bold"/>
                <a:ea typeface="Canva Sans Bold"/>
                <a:cs typeface="Canva Sans Bold"/>
                <a:sym typeface="Canva Sans Bold"/>
              </a:rPr>
              <a:t>OK</a:t>
            </a:r>
          </a:p>
        </p:txBody>
      </p:sp>
      <p:sp>
        <p:nvSpPr>
          <p:cNvPr id="53" name="TextBox 53"/>
          <p:cNvSpPr txBox="1"/>
          <p:nvPr/>
        </p:nvSpPr>
        <p:spPr>
          <a:xfrm>
            <a:off x="8800079" y="4398138"/>
            <a:ext cx="273844" cy="257175"/>
          </a:xfrm>
          <a:prstGeom prst="rect">
            <a:avLst/>
          </a:prstGeom>
        </p:spPr>
        <p:txBody>
          <a:bodyPr lIns="0" tIns="0" rIns="0" bIns="0" rtlCol="0" anchor="t">
            <a:spAutoFit/>
          </a:bodyPr>
          <a:lstStyle/>
          <a:p>
            <a:pPr algn="ctr">
              <a:lnSpc>
                <a:spcPts val="2100"/>
              </a:lnSpc>
              <a:spcBef>
                <a:spcPct val="0"/>
              </a:spcBef>
            </a:pPr>
            <a:r>
              <a:rPr lang="en-US" sz="1500" b="1">
                <a:solidFill>
                  <a:srgbClr val="000000"/>
                </a:solidFill>
                <a:latin typeface="Canva Sans Bold"/>
                <a:ea typeface="Canva Sans Bold"/>
                <a:cs typeface="Canva Sans Bold"/>
                <a:sym typeface="Canva Sans Bold"/>
              </a:rPr>
              <a:t>OK</a:t>
            </a:r>
          </a:p>
        </p:txBody>
      </p:sp>
      <p:sp>
        <p:nvSpPr>
          <p:cNvPr id="54" name="TextBox 54"/>
          <p:cNvSpPr txBox="1"/>
          <p:nvPr/>
        </p:nvSpPr>
        <p:spPr>
          <a:xfrm>
            <a:off x="3492742" y="5747785"/>
            <a:ext cx="2197368" cy="983615"/>
          </a:xfrm>
          <a:prstGeom prst="rect">
            <a:avLst/>
          </a:prstGeom>
        </p:spPr>
        <p:txBody>
          <a:bodyPr lIns="0" tIns="0" rIns="0" bIns="0" rtlCol="0" anchor="t">
            <a:spAutoFit/>
          </a:bodyPr>
          <a:lstStyle/>
          <a:p>
            <a:pPr algn="ctr">
              <a:lnSpc>
                <a:spcPts val="1959"/>
              </a:lnSpc>
            </a:pPr>
            <a:r>
              <a:rPr lang="en-US" sz="1399" i="1">
                <a:solidFill>
                  <a:srgbClr val="000000"/>
                </a:solidFill>
                <a:latin typeface="Canva Sans Italics"/>
                <a:ea typeface="Canva Sans Italics"/>
                <a:cs typeface="Canva Sans Italics"/>
                <a:sym typeface="Canva Sans Italics"/>
              </a:rPr>
              <a:t>Final Release </a:t>
            </a:r>
          </a:p>
          <a:p>
            <a:pPr algn="ctr">
              <a:lnSpc>
                <a:spcPts val="1959"/>
              </a:lnSpc>
              <a:spcBef>
                <a:spcPct val="0"/>
              </a:spcBef>
            </a:pPr>
            <a:r>
              <a:rPr lang="en-US" sz="1399" i="1">
                <a:solidFill>
                  <a:srgbClr val="000000"/>
                </a:solidFill>
                <a:latin typeface="Canva Sans Italics"/>
                <a:ea typeface="Canva Sans Italics"/>
                <a:cs typeface="Canva Sans Italics"/>
                <a:sym typeface="Canva Sans Italics"/>
              </a:rPr>
              <a:t>will not impact anything, still need gradual release flow to be LIVE in DANA</a:t>
            </a:r>
          </a:p>
        </p:txBody>
      </p:sp>
      <p:sp>
        <p:nvSpPr>
          <p:cNvPr id="55" name="TextBox 55"/>
          <p:cNvSpPr txBox="1"/>
          <p:nvPr/>
        </p:nvSpPr>
        <p:spPr>
          <a:xfrm>
            <a:off x="12277552" y="7975545"/>
            <a:ext cx="1632288" cy="1231265"/>
          </a:xfrm>
          <a:prstGeom prst="rect">
            <a:avLst/>
          </a:prstGeom>
        </p:spPr>
        <p:txBody>
          <a:bodyPr lIns="0" tIns="0" rIns="0" bIns="0" rtlCol="0" anchor="t">
            <a:spAutoFit/>
          </a:bodyPr>
          <a:lstStyle/>
          <a:p>
            <a:pPr algn="ctr">
              <a:lnSpc>
                <a:spcPts val="1959"/>
              </a:lnSpc>
            </a:pPr>
            <a:r>
              <a:rPr lang="en-US" sz="1399" i="1">
                <a:solidFill>
                  <a:srgbClr val="000000"/>
                </a:solidFill>
                <a:latin typeface="Canva Sans Italics"/>
                <a:ea typeface="Canva Sans Italics"/>
                <a:cs typeface="Canva Sans Italics"/>
                <a:sym typeface="Canva Sans Italics"/>
              </a:rPr>
              <a:t>MANDATORY IF</a:t>
            </a:r>
          </a:p>
          <a:p>
            <a:pPr algn="ctr">
              <a:lnSpc>
                <a:spcPts val="1959"/>
              </a:lnSpc>
              <a:spcBef>
                <a:spcPct val="0"/>
              </a:spcBef>
            </a:pPr>
            <a:r>
              <a:rPr lang="en-US" sz="1399" i="1">
                <a:solidFill>
                  <a:srgbClr val="000000"/>
                </a:solidFill>
                <a:latin typeface="Canva Sans Italics"/>
                <a:ea typeface="Canva Sans Italics"/>
                <a:cs typeface="Canva Sans Italics"/>
                <a:sym typeface="Canva Sans Italics"/>
              </a:rPr>
              <a:t>merchant using Web View solution inside the mini program container</a:t>
            </a:r>
          </a:p>
        </p:txBody>
      </p:sp>
      <p:sp>
        <p:nvSpPr>
          <p:cNvPr id="56" name="TextBox 56"/>
          <p:cNvSpPr txBox="1"/>
          <p:nvPr/>
        </p:nvSpPr>
        <p:spPr>
          <a:xfrm>
            <a:off x="10210465" y="7975545"/>
            <a:ext cx="1632288" cy="983615"/>
          </a:xfrm>
          <a:prstGeom prst="rect">
            <a:avLst/>
          </a:prstGeom>
        </p:spPr>
        <p:txBody>
          <a:bodyPr lIns="0" tIns="0" rIns="0" bIns="0" rtlCol="0" anchor="t">
            <a:spAutoFit/>
          </a:bodyPr>
          <a:lstStyle/>
          <a:p>
            <a:pPr algn="ctr">
              <a:lnSpc>
                <a:spcPts val="1959"/>
              </a:lnSpc>
            </a:pPr>
            <a:r>
              <a:rPr lang="en-US" sz="1399" i="1">
                <a:solidFill>
                  <a:srgbClr val="000000"/>
                </a:solidFill>
                <a:latin typeface="Canva Sans Italics"/>
                <a:ea typeface="Canva Sans Italics"/>
                <a:cs typeface="Canva Sans Italics"/>
                <a:sym typeface="Canva Sans Italics"/>
              </a:rPr>
              <a:t>MANDATORY IF</a:t>
            </a:r>
          </a:p>
          <a:p>
            <a:pPr algn="ctr">
              <a:lnSpc>
                <a:spcPts val="1959"/>
              </a:lnSpc>
              <a:spcBef>
                <a:spcPct val="0"/>
              </a:spcBef>
            </a:pPr>
            <a:r>
              <a:rPr lang="en-US" sz="1399" i="1">
                <a:solidFill>
                  <a:srgbClr val="000000"/>
                </a:solidFill>
                <a:latin typeface="Canva Sans Italics"/>
                <a:ea typeface="Canva Sans Italics"/>
                <a:cs typeface="Canva Sans Italics"/>
                <a:sym typeface="Canva Sans Italics"/>
              </a:rPr>
              <a:t>merchant have payment inside the mini program</a:t>
            </a:r>
          </a:p>
        </p:txBody>
      </p:sp>
      <p:sp>
        <p:nvSpPr>
          <p:cNvPr id="57" name="Freeform 57"/>
          <p:cNvSpPr/>
          <p:nvPr/>
        </p:nvSpPr>
        <p:spPr>
          <a:xfrm>
            <a:off x="7879716" y="3627167"/>
            <a:ext cx="556379" cy="675038"/>
          </a:xfrm>
          <a:custGeom>
            <a:avLst/>
            <a:gdLst/>
            <a:ahLst/>
            <a:cxnLst/>
            <a:rect l="l" t="t" r="r" b="b"/>
            <a:pathLst>
              <a:path w="556379" h="675038">
                <a:moveTo>
                  <a:pt x="0" y="0"/>
                </a:moveTo>
                <a:lnTo>
                  <a:pt x="556379" y="0"/>
                </a:lnTo>
                <a:lnTo>
                  <a:pt x="556379" y="675038"/>
                </a:lnTo>
                <a:lnTo>
                  <a:pt x="0" y="675038"/>
                </a:lnTo>
                <a:lnTo>
                  <a:pt x="0" y="0"/>
                </a:lnTo>
                <a:close/>
              </a:path>
            </a:pathLst>
          </a:custGeom>
          <a:blipFill>
            <a:blip r:embed="rId11"/>
            <a:stretch>
              <a:fillRect/>
            </a:stretch>
          </a:blipFill>
        </p:spPr>
        <p:txBody>
          <a:bodyPr/>
          <a:lstStyle/>
          <a:p>
            <a:endParaRPr lang="en-US"/>
          </a:p>
        </p:txBody>
      </p:sp>
      <p:grpSp>
        <p:nvGrpSpPr>
          <p:cNvPr id="58" name="Group 58"/>
          <p:cNvGrpSpPr/>
          <p:nvPr/>
        </p:nvGrpSpPr>
        <p:grpSpPr>
          <a:xfrm>
            <a:off x="4827756" y="2274240"/>
            <a:ext cx="1457241" cy="1212728"/>
            <a:chOff x="0" y="0"/>
            <a:chExt cx="1603795" cy="1334692"/>
          </a:xfrm>
        </p:grpSpPr>
        <p:sp>
          <p:nvSpPr>
            <p:cNvPr id="59" name="Freeform 59"/>
            <p:cNvSpPr/>
            <p:nvPr/>
          </p:nvSpPr>
          <p:spPr>
            <a:xfrm>
              <a:off x="0" y="0"/>
              <a:ext cx="1603806" cy="1334692"/>
            </a:xfrm>
            <a:custGeom>
              <a:avLst/>
              <a:gdLst/>
              <a:ahLst/>
              <a:cxnLst/>
              <a:rect l="l" t="t" r="r" b="b"/>
              <a:pathLst>
                <a:path w="1603806" h="1334692">
                  <a:moveTo>
                    <a:pt x="1046514" y="0"/>
                  </a:moveTo>
                  <a:lnTo>
                    <a:pt x="557238" y="0"/>
                  </a:lnTo>
                  <a:cubicBezTo>
                    <a:pt x="249461" y="0"/>
                    <a:pt x="0" y="231792"/>
                    <a:pt x="0" y="517720"/>
                  </a:cubicBezTo>
                  <a:cubicBezTo>
                    <a:pt x="0" y="724714"/>
                    <a:pt x="130780" y="903262"/>
                    <a:pt x="319726" y="986101"/>
                  </a:cubicBezTo>
                  <a:lnTo>
                    <a:pt x="319726" y="1334692"/>
                  </a:lnTo>
                  <a:lnTo>
                    <a:pt x="698194" y="1035423"/>
                  </a:lnTo>
                  <a:lnTo>
                    <a:pt x="1046514" y="1035423"/>
                  </a:lnTo>
                  <a:cubicBezTo>
                    <a:pt x="1354312" y="1035423"/>
                    <a:pt x="1603795" y="803630"/>
                    <a:pt x="1603795" y="517701"/>
                  </a:cubicBezTo>
                  <a:cubicBezTo>
                    <a:pt x="1603806" y="231792"/>
                    <a:pt x="1354312" y="0"/>
                    <a:pt x="1046514" y="0"/>
                  </a:cubicBezTo>
                  <a:close/>
                </a:path>
              </a:pathLst>
            </a:custGeom>
            <a:solidFill>
              <a:srgbClr val="FFFFFF"/>
            </a:solidFill>
            <a:ln w="19050" cap="sq">
              <a:solidFill>
                <a:srgbClr val="000000"/>
              </a:solidFill>
              <a:prstDash val="lgDash"/>
              <a:miter/>
            </a:ln>
          </p:spPr>
          <p:txBody>
            <a:bodyPr/>
            <a:lstStyle/>
            <a:p>
              <a:endParaRPr lang="en-US"/>
            </a:p>
          </p:txBody>
        </p:sp>
        <p:sp>
          <p:nvSpPr>
            <p:cNvPr id="60" name="TextBox 60"/>
            <p:cNvSpPr txBox="1"/>
            <p:nvPr/>
          </p:nvSpPr>
          <p:spPr>
            <a:xfrm>
              <a:off x="0" y="52451"/>
              <a:ext cx="1603795" cy="924734"/>
            </a:xfrm>
            <a:prstGeom prst="rect">
              <a:avLst/>
            </a:prstGeom>
          </p:spPr>
          <p:txBody>
            <a:bodyPr lIns="27562" tIns="27562" rIns="27562" bIns="27562" rtlCol="0" anchor="ctr"/>
            <a:lstStyle/>
            <a:p>
              <a:pPr algn="ctr">
                <a:lnSpc>
                  <a:spcPts val="1679"/>
                </a:lnSpc>
              </a:pPr>
              <a:r>
                <a:rPr lang="en-US" sz="1200" b="1">
                  <a:solidFill>
                    <a:srgbClr val="000000"/>
                  </a:solidFill>
                  <a:latin typeface="Canva Sans Bold"/>
                  <a:ea typeface="Canva Sans Bold"/>
                  <a:cs typeface="Canva Sans Bold"/>
                  <a:sym typeface="Canva Sans Bold"/>
                </a:rPr>
                <a:t>Approval by Project Integration</a:t>
              </a:r>
            </a:p>
          </p:txBody>
        </p:sp>
      </p:grpSp>
      <p:grpSp>
        <p:nvGrpSpPr>
          <p:cNvPr id="62" name="Group 62"/>
          <p:cNvGrpSpPr/>
          <p:nvPr/>
        </p:nvGrpSpPr>
        <p:grpSpPr>
          <a:xfrm>
            <a:off x="454523" y="453168"/>
            <a:ext cx="17378954" cy="725805"/>
            <a:chOff x="0" y="0"/>
            <a:chExt cx="23171938" cy="967740"/>
          </a:xfrm>
        </p:grpSpPr>
        <p:sp>
          <p:nvSpPr>
            <p:cNvPr id="63" name="TextBox 63"/>
            <p:cNvSpPr txBox="1"/>
            <p:nvPr/>
          </p:nvSpPr>
          <p:spPr>
            <a:xfrm>
              <a:off x="0" y="-85725"/>
              <a:ext cx="7172671" cy="1053465"/>
            </a:xfrm>
            <a:prstGeom prst="rect">
              <a:avLst/>
            </a:prstGeom>
          </p:spPr>
          <p:txBody>
            <a:bodyPr lIns="0" tIns="0" rIns="0" bIns="0" rtlCol="0" anchor="t">
              <a:spAutoFit/>
            </a:bodyPr>
            <a:lstStyle/>
            <a:p>
              <a:pPr algn="ctr">
                <a:lnSpc>
                  <a:spcPts val="6719"/>
                </a:lnSpc>
              </a:pPr>
              <a:r>
                <a:rPr lang="en-US" sz="4800" b="1">
                  <a:solidFill>
                    <a:srgbClr val="000000"/>
                  </a:solidFill>
                  <a:latin typeface="Canva Sans Bold"/>
                  <a:ea typeface="Canva Sans Bold"/>
                  <a:cs typeface="Canva Sans Bold"/>
                  <a:sym typeface="Canva Sans Bold"/>
                </a:rPr>
                <a:t>Production Phase</a:t>
              </a:r>
            </a:p>
          </p:txBody>
        </p:sp>
        <p:sp>
          <p:nvSpPr>
            <p:cNvPr id="64" name="AutoShape 64"/>
            <p:cNvSpPr/>
            <p:nvPr/>
          </p:nvSpPr>
          <p:spPr>
            <a:xfrm flipV="1">
              <a:off x="7468179" y="509270"/>
              <a:ext cx="15703759" cy="0"/>
            </a:xfrm>
            <a:prstGeom prst="line">
              <a:avLst/>
            </a:prstGeom>
            <a:ln w="50800" cap="flat">
              <a:solidFill>
                <a:srgbClr val="000000"/>
              </a:solidFill>
              <a:prstDash val="solid"/>
              <a:headEnd type="none" w="sm" len="sm"/>
              <a:tailEnd type="none" w="sm" len="sm"/>
            </a:ln>
          </p:spPr>
          <p:txBody>
            <a:bodyPr/>
            <a:lstStyle/>
            <a:p>
              <a:endParaRPr lang="en-US"/>
            </a:p>
          </p:txBody>
        </p:sp>
      </p:grpSp>
      <p:cxnSp>
        <p:nvCxnSpPr>
          <p:cNvPr id="65" name="Elbow Connector 64">
            <a:extLst>
              <a:ext uri="{FF2B5EF4-FFF2-40B4-BE49-F238E27FC236}">
                <a16:creationId xmlns:a16="http://schemas.microsoft.com/office/drawing/2014/main" id="{CC74281E-DE09-0068-5689-C19BA79406C6}"/>
              </a:ext>
            </a:extLst>
          </p:cNvPr>
          <p:cNvCxnSpPr>
            <a:cxnSpLocks/>
          </p:cNvCxnSpPr>
          <p:nvPr/>
        </p:nvCxnSpPr>
        <p:spPr>
          <a:xfrm rot="5400000" flipH="1" flipV="1">
            <a:off x="4143313" y="3205110"/>
            <a:ext cx="1030971" cy="329432"/>
          </a:xfrm>
          <a:prstGeom prst="bentConnector3">
            <a:avLst>
              <a:gd name="adj1" fmla="val 98934"/>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980EA14-FEDC-FAC0-E1B8-B97C91972E87}"/>
              </a:ext>
            </a:extLst>
          </p:cNvPr>
          <p:cNvCxnSpPr/>
          <p:nvPr/>
        </p:nvCxnSpPr>
        <p:spPr>
          <a:xfrm>
            <a:off x="6019800" y="5003639"/>
            <a:ext cx="0" cy="24384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8051D44-C381-BB90-EA74-4C4EE74BC56F}"/>
              </a:ext>
            </a:extLst>
          </p:cNvPr>
          <p:cNvCxnSpPr>
            <a:cxnSpLocks/>
          </p:cNvCxnSpPr>
          <p:nvPr/>
        </p:nvCxnSpPr>
        <p:spPr>
          <a:xfrm>
            <a:off x="6019800" y="5003639"/>
            <a:ext cx="460885"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D01EA31-D5AF-03BB-ACD9-9758A4BFF316}"/>
              </a:ext>
            </a:extLst>
          </p:cNvPr>
          <p:cNvCxnSpPr>
            <a:cxnSpLocks/>
          </p:cNvCxnSpPr>
          <p:nvPr/>
        </p:nvCxnSpPr>
        <p:spPr>
          <a:xfrm flipH="1">
            <a:off x="6055657" y="7442039"/>
            <a:ext cx="54390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CCB393-D8F9-10EF-5721-B778B1451178}"/>
              </a:ext>
            </a:extLst>
          </p:cNvPr>
          <p:cNvCxnSpPr>
            <a:cxnSpLocks/>
          </p:cNvCxnSpPr>
          <p:nvPr/>
        </p:nvCxnSpPr>
        <p:spPr>
          <a:xfrm>
            <a:off x="9448800" y="5067300"/>
            <a:ext cx="0" cy="237473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90D730C-33E2-B48D-5189-E2AD2668FE57}"/>
              </a:ext>
            </a:extLst>
          </p:cNvPr>
          <p:cNvCxnSpPr>
            <a:cxnSpLocks/>
          </p:cNvCxnSpPr>
          <p:nvPr/>
        </p:nvCxnSpPr>
        <p:spPr>
          <a:xfrm flipH="1">
            <a:off x="8554696" y="7442039"/>
            <a:ext cx="867973"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551CC0F-88DC-2FF1-6FC2-7D09F324611E}"/>
              </a:ext>
            </a:extLst>
          </p:cNvPr>
          <p:cNvCxnSpPr>
            <a:cxnSpLocks/>
          </p:cNvCxnSpPr>
          <p:nvPr/>
        </p:nvCxnSpPr>
        <p:spPr>
          <a:xfrm flipH="1">
            <a:off x="8732453" y="5052638"/>
            <a:ext cx="682939"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298F10AB-E903-648F-6A01-F6AB450FCE04}"/>
              </a:ext>
            </a:extLst>
          </p:cNvPr>
          <p:cNvCxnSpPr>
            <a:cxnSpLocks/>
          </p:cNvCxnSpPr>
          <p:nvPr/>
        </p:nvCxnSpPr>
        <p:spPr>
          <a:xfrm>
            <a:off x="13993138" y="2476500"/>
            <a:ext cx="2734987" cy="1438090"/>
          </a:xfrm>
          <a:prstGeom prst="bentConnector3">
            <a:avLst>
              <a:gd name="adj1" fmla="val 10015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364" b="-3364"/>
            </a:stretch>
          </a:blipFill>
        </p:spPr>
        <p:txBody>
          <a:bodyPr/>
          <a:lstStyle/>
          <a:p>
            <a:endParaRPr lang="en-US"/>
          </a:p>
        </p:txBody>
      </p:sp>
      <p:grpSp>
        <p:nvGrpSpPr>
          <p:cNvPr id="3" name="Group 3"/>
          <p:cNvGrpSpPr/>
          <p:nvPr/>
        </p:nvGrpSpPr>
        <p:grpSpPr>
          <a:xfrm>
            <a:off x="6209256" y="9238227"/>
            <a:ext cx="5869488" cy="803681"/>
            <a:chOff x="0" y="0"/>
            <a:chExt cx="4076005" cy="558108"/>
          </a:xfrm>
        </p:grpSpPr>
        <p:sp>
          <p:nvSpPr>
            <p:cNvPr id="4" name="Freeform 4"/>
            <p:cNvSpPr/>
            <p:nvPr/>
          </p:nvSpPr>
          <p:spPr>
            <a:xfrm>
              <a:off x="0" y="0"/>
              <a:ext cx="4076005" cy="558108"/>
            </a:xfrm>
            <a:custGeom>
              <a:avLst/>
              <a:gdLst/>
              <a:ahLst/>
              <a:cxnLst/>
              <a:rect l="l" t="t" r="r" b="b"/>
              <a:pathLst>
                <a:path w="4076005" h="558108">
                  <a:moveTo>
                    <a:pt x="279054" y="0"/>
                  </a:moveTo>
                  <a:lnTo>
                    <a:pt x="3796952" y="0"/>
                  </a:lnTo>
                  <a:cubicBezTo>
                    <a:pt x="3870961" y="0"/>
                    <a:pt x="3941940" y="29400"/>
                    <a:pt x="3994272" y="81733"/>
                  </a:cubicBezTo>
                  <a:cubicBezTo>
                    <a:pt x="4046605" y="134066"/>
                    <a:pt x="4076005" y="205044"/>
                    <a:pt x="4076005" y="279054"/>
                  </a:cubicBezTo>
                  <a:lnTo>
                    <a:pt x="4076005" y="279054"/>
                  </a:lnTo>
                  <a:cubicBezTo>
                    <a:pt x="4076005" y="353064"/>
                    <a:pt x="4046605" y="424042"/>
                    <a:pt x="3994272" y="476375"/>
                  </a:cubicBezTo>
                  <a:cubicBezTo>
                    <a:pt x="3941940" y="528708"/>
                    <a:pt x="3870961" y="558108"/>
                    <a:pt x="3796952" y="558108"/>
                  </a:cubicBezTo>
                  <a:lnTo>
                    <a:pt x="279054" y="558108"/>
                  </a:lnTo>
                  <a:cubicBezTo>
                    <a:pt x="205044" y="558108"/>
                    <a:pt x="134066" y="528708"/>
                    <a:pt x="81733" y="476375"/>
                  </a:cubicBezTo>
                  <a:cubicBezTo>
                    <a:pt x="29400" y="424042"/>
                    <a:pt x="0" y="353064"/>
                    <a:pt x="0" y="279054"/>
                  </a:cubicBezTo>
                  <a:lnTo>
                    <a:pt x="0" y="279054"/>
                  </a:lnTo>
                  <a:cubicBezTo>
                    <a:pt x="0" y="205044"/>
                    <a:pt x="29400" y="134066"/>
                    <a:pt x="81733" y="81733"/>
                  </a:cubicBezTo>
                  <a:cubicBezTo>
                    <a:pt x="134066" y="29400"/>
                    <a:pt x="205044" y="0"/>
                    <a:pt x="279054" y="0"/>
                  </a:cubicBezTo>
                  <a:close/>
                </a:path>
              </a:pathLst>
            </a:custGeom>
            <a:solidFill>
              <a:srgbClr val="FFFFFF"/>
            </a:solidFill>
            <a:ln w="19050" cap="rnd">
              <a:solidFill>
                <a:srgbClr val="FFFFFF"/>
              </a:solidFill>
              <a:prstDash val="solid"/>
              <a:round/>
            </a:ln>
          </p:spPr>
          <p:txBody>
            <a:bodyPr/>
            <a:lstStyle/>
            <a:p>
              <a:endParaRPr lang="en-US"/>
            </a:p>
          </p:txBody>
        </p:sp>
        <p:sp>
          <p:nvSpPr>
            <p:cNvPr id="5" name="TextBox 5"/>
            <p:cNvSpPr txBox="1"/>
            <p:nvPr/>
          </p:nvSpPr>
          <p:spPr>
            <a:xfrm>
              <a:off x="0" y="-28575"/>
              <a:ext cx="4076005" cy="586683"/>
            </a:xfrm>
            <a:prstGeom prst="rect">
              <a:avLst/>
            </a:prstGeom>
          </p:spPr>
          <p:txBody>
            <a:bodyPr lIns="27562" tIns="27562" rIns="27562" bIns="27562" rtlCol="0" anchor="ctr"/>
            <a:lstStyle/>
            <a:p>
              <a:pPr algn="ctr">
                <a:lnSpc>
                  <a:spcPts val="2239"/>
                </a:lnSpc>
              </a:pPr>
              <a:r>
                <a:rPr lang="en-US" sz="1599" b="1">
                  <a:solidFill>
                    <a:srgbClr val="000000"/>
                  </a:solidFill>
                  <a:latin typeface="Canva Sans Bold"/>
                  <a:ea typeface="Canva Sans Bold"/>
                  <a:cs typeface="Canva Sans Bold"/>
                  <a:sym typeface="Canva Sans Bold"/>
                </a:rPr>
                <a:t>Complete guidelines of the mini program console:</a:t>
              </a:r>
            </a:p>
            <a:p>
              <a:pPr algn="ctr">
                <a:lnSpc>
                  <a:spcPts val="2239"/>
                </a:lnSpc>
              </a:pPr>
              <a:r>
                <a:rPr lang="en-US" sz="1599" b="1" u="sng">
                  <a:solidFill>
                    <a:srgbClr val="000000"/>
                  </a:solidFill>
                  <a:latin typeface="Canva Sans Bold"/>
                  <a:ea typeface="Canva Sans Bold"/>
                  <a:cs typeface="Canva Sans Bold"/>
                  <a:sym typeface="Canva Sans Bold"/>
                  <a:hlinkClick r:id="rId5" tooltip="https://mini-program.dana.id/docs/"/>
                </a:rPr>
                <a:t>https://mini-program.dana.id/docs/</a:t>
              </a:r>
            </a:p>
          </p:txBody>
        </p:sp>
      </p:grpSp>
      <p:pic>
        <p:nvPicPr>
          <p:cNvPr id="6" name="Picture 6">
            <a:hlinkClick r:id="" action="ppaction://media"/>
          </p:cNvPr>
          <p:cNvPicPr>
            <a:picLocks noChangeAspect="1"/>
          </p:cNvPicPr>
          <p:nvPr>
            <a:videoFile r:link="rId1"/>
            <p:extLst>
              <p:ext uri="{DAA4B4D4-6D71-4841-9C94-3DE7FCFB9230}">
                <p14:media xmlns:p14="http://schemas.microsoft.com/office/powerpoint/2010/main" r:embed="rId2">
                  <p14:trim/>
                </p14:media>
              </p:ext>
            </p:extLst>
          </p:nvPr>
        </p:nvPicPr>
        <p:blipFill>
          <a:blip r:embed="rId6"/>
          <a:srcRect l="520" t="404" b="404"/>
          <a:stretch>
            <a:fillRect/>
          </a:stretch>
        </p:blipFill>
        <p:spPr>
          <a:xfrm>
            <a:off x="2503704" y="1484285"/>
            <a:ext cx="13280593" cy="7448631"/>
          </a:xfrm>
          <a:prstGeom prst="rect">
            <a:avLst/>
          </a:prstGeom>
        </p:spPr>
      </p:pic>
      <p:grpSp>
        <p:nvGrpSpPr>
          <p:cNvPr id="7" name="Group 7"/>
          <p:cNvGrpSpPr/>
          <p:nvPr/>
        </p:nvGrpSpPr>
        <p:grpSpPr>
          <a:xfrm>
            <a:off x="454523" y="388874"/>
            <a:ext cx="17378954" cy="803361"/>
            <a:chOff x="0" y="-85725"/>
            <a:chExt cx="23171938" cy="1071148"/>
          </a:xfrm>
        </p:grpSpPr>
        <p:sp>
          <p:nvSpPr>
            <p:cNvPr id="8" name="TextBox 8"/>
            <p:cNvSpPr txBox="1"/>
            <p:nvPr/>
          </p:nvSpPr>
          <p:spPr>
            <a:xfrm>
              <a:off x="0" y="-85725"/>
              <a:ext cx="12398769" cy="1071148"/>
            </a:xfrm>
            <a:prstGeom prst="rect">
              <a:avLst/>
            </a:prstGeom>
          </p:spPr>
          <p:txBody>
            <a:bodyPr wrap="square" lIns="0" tIns="0" rIns="0" bIns="0" rtlCol="0" anchor="t">
              <a:spAutoFit/>
            </a:bodyPr>
            <a:lstStyle/>
            <a:p>
              <a:pPr algn="ctr">
                <a:lnSpc>
                  <a:spcPts val="6719"/>
                </a:lnSpc>
              </a:pPr>
              <a:r>
                <a:rPr lang="en-US" sz="4800" b="1" dirty="0">
                  <a:solidFill>
                    <a:srgbClr val="000000"/>
                  </a:solidFill>
                  <a:latin typeface="Canva Sans Bold"/>
                  <a:ea typeface="Canva Sans Bold"/>
                  <a:cs typeface="Canva Sans Bold"/>
                  <a:sym typeface="Canva Sans Bold"/>
                </a:rPr>
                <a:t>Frontend Integration Guideline</a:t>
              </a:r>
            </a:p>
          </p:txBody>
        </p:sp>
        <p:sp>
          <p:nvSpPr>
            <p:cNvPr id="9" name="AutoShape 9"/>
            <p:cNvSpPr/>
            <p:nvPr/>
          </p:nvSpPr>
          <p:spPr>
            <a:xfrm flipV="1">
              <a:off x="12682645" y="509270"/>
              <a:ext cx="10489293"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aphicFrame>
        <p:nvGraphicFramePr>
          <p:cNvPr id="3" name="Table 3"/>
          <p:cNvGraphicFramePr>
            <a:graphicFrameLocks noGrp="1"/>
          </p:cNvGraphicFramePr>
          <p:nvPr/>
        </p:nvGraphicFramePr>
        <p:xfrm>
          <a:off x="454523" y="1655391"/>
          <a:ext cx="17378954" cy="7682725"/>
        </p:xfrm>
        <a:graphic>
          <a:graphicData uri="http://schemas.openxmlformats.org/drawingml/2006/table">
            <a:tbl>
              <a:tblPr/>
              <a:tblGrid>
                <a:gridCol w="3842470">
                  <a:extLst>
                    <a:ext uri="{9D8B030D-6E8A-4147-A177-3AD203B41FA5}">
                      <a16:colId xmlns:a16="http://schemas.microsoft.com/office/drawing/2014/main" val="20000"/>
                    </a:ext>
                  </a:extLst>
                </a:gridCol>
                <a:gridCol w="7041047">
                  <a:extLst>
                    <a:ext uri="{9D8B030D-6E8A-4147-A177-3AD203B41FA5}">
                      <a16:colId xmlns:a16="http://schemas.microsoft.com/office/drawing/2014/main" val="20001"/>
                    </a:ext>
                  </a:extLst>
                </a:gridCol>
                <a:gridCol w="6495437">
                  <a:extLst>
                    <a:ext uri="{9D8B030D-6E8A-4147-A177-3AD203B41FA5}">
                      <a16:colId xmlns:a16="http://schemas.microsoft.com/office/drawing/2014/main" val="20002"/>
                    </a:ext>
                  </a:extLst>
                </a:gridCol>
              </a:tblGrid>
              <a:tr h="823233">
                <a:tc>
                  <a:txBody>
                    <a:bodyPr/>
                    <a:lstStyle/>
                    <a:p>
                      <a:pPr algn="ctr">
                        <a:lnSpc>
                          <a:spcPts val="2799"/>
                        </a:lnSpc>
                        <a:defRPr/>
                      </a:pPr>
                      <a:r>
                        <a:rPr lang="en-US" sz="1999" b="1">
                          <a:solidFill>
                            <a:srgbClr val="FFFFFF"/>
                          </a:solidFill>
                          <a:latin typeface="Canva Sans Bold"/>
                          <a:ea typeface="Canva Sans Bold"/>
                          <a:cs typeface="Canva Sans Bold"/>
                          <a:sym typeface="Canva Sans Bold"/>
                        </a:rPr>
                        <a:t>Aspect</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118EE9"/>
                    </a:solidFill>
                  </a:tcPr>
                </a:tc>
                <a:tc>
                  <a:txBody>
                    <a:bodyPr/>
                    <a:lstStyle/>
                    <a:p>
                      <a:pPr algn="ctr">
                        <a:lnSpc>
                          <a:spcPts val="2799"/>
                        </a:lnSpc>
                        <a:defRPr/>
                      </a:pPr>
                      <a:r>
                        <a:rPr lang="en-US" sz="1999" b="1">
                          <a:solidFill>
                            <a:srgbClr val="FFFFFF"/>
                          </a:solidFill>
                          <a:latin typeface="Canva Sans Bold"/>
                          <a:ea typeface="Canva Sans Bold"/>
                          <a:cs typeface="Canva Sans Bold"/>
                          <a:sym typeface="Canva Sans Bold"/>
                        </a:rPr>
                        <a:t>Mini Program DSL (native)</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118EE9"/>
                    </a:solidFill>
                  </a:tcPr>
                </a:tc>
                <a:tc>
                  <a:txBody>
                    <a:bodyPr/>
                    <a:lstStyle/>
                    <a:p>
                      <a:pPr algn="ctr">
                        <a:lnSpc>
                          <a:spcPts val="2799"/>
                        </a:lnSpc>
                        <a:defRPr/>
                      </a:pPr>
                      <a:r>
                        <a:rPr lang="en-US" sz="1999" b="1">
                          <a:solidFill>
                            <a:srgbClr val="FFFFFF"/>
                          </a:solidFill>
                          <a:latin typeface="Canva Sans Bold"/>
                          <a:ea typeface="Canva Sans Bold"/>
                          <a:cs typeface="Canva Sans Bold"/>
                          <a:sym typeface="Canva Sans Bold"/>
                        </a:rPr>
                        <a:t>WebView (Embedded Website)</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118EE9"/>
                    </a:solidFill>
                  </a:tcPr>
                </a:tc>
                <a:extLst>
                  <a:ext uri="{0D108BD9-81ED-4DB2-BD59-A6C34878D82A}">
                    <a16:rowId xmlns:a16="http://schemas.microsoft.com/office/drawing/2014/main" val="10000"/>
                  </a:ext>
                </a:extLst>
              </a:tr>
              <a:tr h="1177414">
                <a:tc>
                  <a:txBody>
                    <a:bodyPr/>
                    <a:lstStyle/>
                    <a:p>
                      <a:pPr algn="l">
                        <a:lnSpc>
                          <a:spcPts val="2800"/>
                        </a:lnSpc>
                        <a:defRPr/>
                      </a:pPr>
                      <a:r>
                        <a:rPr lang="en-US" sz="2000" b="1">
                          <a:solidFill>
                            <a:srgbClr val="000000"/>
                          </a:solidFill>
                          <a:latin typeface="Canva Sans Bold"/>
                          <a:ea typeface="Canva Sans Bold"/>
                          <a:cs typeface="Canva Sans Bold"/>
                          <a:sym typeface="Canva Sans Bold"/>
                        </a:rPr>
                        <a:t>Performance</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a:t>
                      </a:r>
                      <a:r>
                        <a:rPr lang="en-US" sz="2000" b="1">
                          <a:solidFill>
                            <a:srgbClr val="000000"/>
                          </a:solidFill>
                          <a:latin typeface="Canva Sans Bold"/>
                          <a:ea typeface="Canva Sans Bold"/>
                          <a:cs typeface="Canva Sans Bold"/>
                          <a:sym typeface="Canva Sans Bold"/>
                        </a:rPr>
                        <a:t>Faster Load Time</a:t>
                      </a:r>
                      <a:r>
                        <a:rPr lang="en-US" sz="2000">
                          <a:solidFill>
                            <a:srgbClr val="000000"/>
                          </a:solidFill>
                          <a:latin typeface="Canva Sans"/>
                          <a:ea typeface="Canva Sans"/>
                          <a:cs typeface="Canva Sans"/>
                          <a:sym typeface="Canva Sans"/>
                        </a:rPr>
                        <a:t> - Uses native rendering, optimized for mobile</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a:t>
                      </a:r>
                      <a:r>
                        <a:rPr lang="en-US" sz="2000" b="1">
                          <a:solidFill>
                            <a:srgbClr val="000000"/>
                          </a:solidFill>
                          <a:latin typeface="Canva Sans Bold"/>
                          <a:ea typeface="Canva Sans Bold"/>
                          <a:cs typeface="Canva Sans Bold"/>
                          <a:sym typeface="Canva Sans Bold"/>
                        </a:rPr>
                        <a:t>Slower</a:t>
                      </a:r>
                      <a:r>
                        <a:rPr lang="en-US" sz="2000">
                          <a:solidFill>
                            <a:srgbClr val="000000"/>
                          </a:solidFill>
                          <a:latin typeface="Canva Sans"/>
                          <a:ea typeface="Canva Sans"/>
                          <a:cs typeface="Canva Sans"/>
                          <a:sym typeface="Canva Sans"/>
                        </a:rPr>
                        <a:t> – Full web page loads with heavier resources</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23233">
                <a:tc>
                  <a:txBody>
                    <a:bodyPr/>
                    <a:lstStyle/>
                    <a:p>
                      <a:pPr algn="l">
                        <a:lnSpc>
                          <a:spcPts val="2800"/>
                        </a:lnSpc>
                        <a:defRPr/>
                      </a:pPr>
                      <a:r>
                        <a:rPr lang="en-US" sz="2000" b="1">
                          <a:solidFill>
                            <a:srgbClr val="000000"/>
                          </a:solidFill>
                          <a:latin typeface="Canva Sans Bold"/>
                          <a:ea typeface="Canva Sans Bold"/>
                          <a:cs typeface="Canva Sans Bold"/>
                          <a:sym typeface="Canva Sans Bold"/>
                        </a:rPr>
                        <a:t>UI/UX</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a:t>
                      </a:r>
                      <a:r>
                        <a:rPr lang="en-US" sz="2000" b="1">
                          <a:solidFill>
                            <a:srgbClr val="000000"/>
                          </a:solidFill>
                          <a:latin typeface="Canva Sans Bold"/>
                          <a:ea typeface="Canva Sans Bold"/>
                          <a:cs typeface="Canva Sans Bold"/>
                          <a:sym typeface="Canva Sans Bold"/>
                        </a:rPr>
                        <a:t>Native</a:t>
                      </a:r>
                      <a:r>
                        <a:rPr lang="en-US" sz="2000">
                          <a:solidFill>
                            <a:srgbClr val="000000"/>
                          </a:solidFill>
                          <a:latin typeface="Canva Sans"/>
                          <a:ea typeface="Canva Sans"/>
                          <a:cs typeface="Canva Sans"/>
                          <a:sym typeface="Canva Sans"/>
                        </a:rPr>
                        <a:t> - like UI and smooth animations</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Less responsive, limited to browser behaviors</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11732">
                <a:tc>
                  <a:txBody>
                    <a:bodyPr/>
                    <a:lstStyle/>
                    <a:p>
                      <a:pPr algn="l">
                        <a:lnSpc>
                          <a:spcPts val="2800"/>
                        </a:lnSpc>
                        <a:defRPr/>
                      </a:pPr>
                      <a:r>
                        <a:rPr lang="en-US" sz="2000" b="1">
                          <a:solidFill>
                            <a:srgbClr val="000000"/>
                          </a:solidFill>
                          <a:latin typeface="Canva Sans Bold"/>
                          <a:ea typeface="Canva Sans Bold"/>
                          <a:cs typeface="Canva Sans Bold"/>
                          <a:sym typeface="Canva Sans Bold"/>
                        </a:rPr>
                        <a:t>Integration with Host App</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a:t>
                      </a:r>
                      <a:r>
                        <a:rPr lang="en-US" sz="2000" b="1">
                          <a:solidFill>
                            <a:srgbClr val="000000"/>
                          </a:solidFill>
                          <a:latin typeface="Canva Sans Bold"/>
                          <a:ea typeface="Canva Sans Bold"/>
                          <a:cs typeface="Canva Sans Bold"/>
                          <a:sym typeface="Canva Sans Bold"/>
                        </a:rPr>
                        <a:t>Tight integration with DANA </a:t>
                      </a:r>
                      <a:r>
                        <a:rPr lang="en-US" sz="2000">
                          <a:solidFill>
                            <a:srgbClr val="000000"/>
                          </a:solidFill>
                          <a:latin typeface="Canva Sans"/>
                          <a:ea typeface="Canva Sans"/>
                          <a:cs typeface="Canva Sans"/>
                          <a:sym typeface="Canva Sans"/>
                        </a:rPr>
                        <a:t>- access user info, payments, vouchers, etc.</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a:t>
                      </a:r>
                      <a:r>
                        <a:rPr lang="en-US" sz="2000" b="1">
                          <a:solidFill>
                            <a:srgbClr val="000000"/>
                          </a:solidFill>
                          <a:latin typeface="Canva Sans Bold"/>
                          <a:ea typeface="Canva Sans Bold"/>
                          <a:cs typeface="Canva Sans Bold"/>
                          <a:sym typeface="Canva Sans Bold"/>
                        </a:rPr>
                        <a:t>Limited</a:t>
                      </a:r>
                      <a:r>
                        <a:rPr lang="en-US" sz="2000">
                          <a:solidFill>
                            <a:srgbClr val="000000"/>
                          </a:solidFill>
                          <a:latin typeface="Canva Sans"/>
                          <a:ea typeface="Canva Sans"/>
                          <a:cs typeface="Canva Sans"/>
                          <a:sym typeface="Canva Sans"/>
                        </a:rPr>
                        <a:t> – needs bridges or SDK injection to communicate</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23233">
                <a:tc>
                  <a:txBody>
                    <a:bodyPr/>
                    <a:lstStyle/>
                    <a:p>
                      <a:pPr algn="l">
                        <a:lnSpc>
                          <a:spcPts val="2800"/>
                        </a:lnSpc>
                        <a:defRPr/>
                      </a:pPr>
                      <a:r>
                        <a:rPr lang="en-US" sz="2000" b="1">
                          <a:solidFill>
                            <a:srgbClr val="000000"/>
                          </a:solidFill>
                          <a:latin typeface="Canva Sans Bold"/>
                          <a:ea typeface="Canva Sans Bold"/>
                          <a:cs typeface="Canva Sans Bold"/>
                          <a:sym typeface="Canva Sans Bold"/>
                        </a:rPr>
                        <a:t>Offline Capability</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Built-in caching and local storage options</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Relies on web browser cache</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23233">
                <a:tc>
                  <a:txBody>
                    <a:bodyPr/>
                    <a:lstStyle/>
                    <a:p>
                      <a:pPr algn="l">
                        <a:lnSpc>
                          <a:spcPts val="2800"/>
                        </a:lnSpc>
                        <a:defRPr/>
                      </a:pPr>
                      <a:r>
                        <a:rPr lang="en-US" sz="2000" b="1">
                          <a:solidFill>
                            <a:srgbClr val="000000"/>
                          </a:solidFill>
                          <a:latin typeface="Canva Sans Bold"/>
                          <a:ea typeface="Canva Sans Bold"/>
                          <a:cs typeface="Canva Sans Bold"/>
                          <a:sym typeface="Canva Sans Bold"/>
                        </a:rPr>
                        <a:t>Security</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Sandboxed and verified by host platform</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Higher risk if loading third-party web content</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23233">
                <a:tc>
                  <a:txBody>
                    <a:bodyPr/>
                    <a:lstStyle/>
                    <a:p>
                      <a:pPr algn="l">
                        <a:lnSpc>
                          <a:spcPts val="2800"/>
                        </a:lnSpc>
                        <a:defRPr/>
                      </a:pPr>
                      <a:r>
                        <a:rPr lang="en-US" sz="2000" b="1">
                          <a:solidFill>
                            <a:srgbClr val="000000"/>
                          </a:solidFill>
                          <a:latin typeface="Canva Sans Bold"/>
                          <a:ea typeface="Canva Sans Bold"/>
                          <a:cs typeface="Canva Sans Bold"/>
                          <a:sym typeface="Canva Sans Bold"/>
                        </a:rPr>
                        <a:t>User Trust</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Feels like part of the DANA app</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Users may feel redirected or less secure</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177414">
                <a:tc>
                  <a:txBody>
                    <a:bodyPr/>
                    <a:lstStyle/>
                    <a:p>
                      <a:pPr algn="l">
                        <a:lnSpc>
                          <a:spcPts val="2800"/>
                        </a:lnSpc>
                        <a:defRPr/>
                      </a:pPr>
                      <a:r>
                        <a:rPr lang="en-US" sz="2000" b="1">
                          <a:solidFill>
                            <a:srgbClr val="000000"/>
                          </a:solidFill>
                          <a:latin typeface="Canva Sans Bold"/>
                          <a:ea typeface="Canva Sans Bold"/>
                          <a:cs typeface="Canva Sans Bold"/>
                          <a:sym typeface="Canva Sans Bold"/>
                        </a:rPr>
                        <a:t>Dev Efficiency</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Optimized APIs for wallet features, events, QR scan, location, etc.</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tc>
                  <a:txBody>
                    <a:bodyPr/>
                    <a:lstStyle/>
                    <a:p>
                      <a:pPr algn="just">
                        <a:lnSpc>
                          <a:spcPts val="2800"/>
                        </a:lnSpc>
                        <a:defRPr/>
                      </a:pPr>
                      <a:r>
                        <a:rPr lang="en-US" sz="2000">
                          <a:solidFill>
                            <a:srgbClr val="000000"/>
                          </a:solidFill>
                          <a:latin typeface="Canva Sans"/>
                          <a:ea typeface="Canva Sans"/>
                          <a:cs typeface="Canva Sans"/>
                          <a:sym typeface="Canva Sans"/>
                        </a:rPr>
                        <a:t>❌  Requires custom integration for native features</a:t>
                      </a:r>
                      <a:endParaRPr lang="en-US" sz="1100"/>
                    </a:p>
                  </a:txBody>
                  <a:tcPr marL="190500" marR="190500" marT="190500" marB="190500" anchor="ctr">
                    <a:lnL w="38100" cap="flat" cmpd="sng" algn="ctr">
                      <a:solidFill>
                        <a:srgbClr val="A6A6A6"/>
                      </a:solidFill>
                      <a:prstDash val="solid"/>
                      <a:round/>
                      <a:headEnd type="none" w="med" len="med"/>
                      <a:tailEnd type="none" w="med" len="med"/>
                    </a:lnL>
                    <a:lnR w="38100" cap="flat" cmpd="sng" algn="ctr">
                      <a:solidFill>
                        <a:srgbClr val="A6A6A6"/>
                      </a:solidFill>
                      <a:prstDash val="solid"/>
                      <a:round/>
                      <a:headEnd type="none" w="med" len="med"/>
                      <a:tailEnd type="none" w="med" len="med"/>
                    </a:lnR>
                    <a:lnT w="38100" cap="flat" cmpd="sng" algn="ctr">
                      <a:solidFill>
                        <a:srgbClr val="A6A6A6"/>
                      </a:solidFill>
                      <a:prstDash val="solid"/>
                      <a:round/>
                      <a:headEnd type="none" w="med" len="med"/>
                      <a:tailEnd type="none" w="med" len="med"/>
                    </a:lnT>
                    <a:lnB w="38100"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pSp>
        <p:nvGrpSpPr>
          <p:cNvPr id="4" name="Group 4"/>
          <p:cNvGrpSpPr/>
          <p:nvPr/>
        </p:nvGrpSpPr>
        <p:grpSpPr>
          <a:xfrm>
            <a:off x="454523" y="453168"/>
            <a:ext cx="17378954" cy="725805"/>
            <a:chOff x="0" y="0"/>
            <a:chExt cx="23171938" cy="967740"/>
          </a:xfrm>
        </p:grpSpPr>
        <p:sp>
          <p:nvSpPr>
            <p:cNvPr id="5" name="TextBox 5"/>
            <p:cNvSpPr txBox="1"/>
            <p:nvPr/>
          </p:nvSpPr>
          <p:spPr>
            <a:xfrm>
              <a:off x="0" y="-85725"/>
              <a:ext cx="12215971" cy="1053465"/>
            </a:xfrm>
            <a:prstGeom prst="rect">
              <a:avLst/>
            </a:prstGeom>
          </p:spPr>
          <p:txBody>
            <a:bodyPr lIns="0" tIns="0" rIns="0" bIns="0" rtlCol="0" anchor="t">
              <a:spAutoFit/>
            </a:bodyPr>
            <a:lstStyle/>
            <a:p>
              <a:pPr algn="ctr">
                <a:lnSpc>
                  <a:spcPts val="6719"/>
                </a:lnSpc>
              </a:pPr>
              <a:r>
                <a:rPr lang="en-US" sz="4800" b="1">
                  <a:solidFill>
                    <a:srgbClr val="000000"/>
                  </a:solidFill>
                  <a:latin typeface="Canva Sans Bold"/>
                  <a:ea typeface="Canva Sans Bold"/>
                  <a:cs typeface="Canva Sans Bold"/>
                  <a:sym typeface="Canva Sans Bold"/>
                </a:rPr>
                <a:t>Why Mini Program DSL Better?</a:t>
              </a:r>
            </a:p>
          </p:txBody>
        </p:sp>
        <p:sp>
          <p:nvSpPr>
            <p:cNvPr id="6" name="AutoShape 6"/>
            <p:cNvSpPr/>
            <p:nvPr/>
          </p:nvSpPr>
          <p:spPr>
            <a:xfrm flipV="1">
              <a:off x="12537729" y="509270"/>
              <a:ext cx="10634209"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grpSp>
        <p:nvGrpSpPr>
          <p:cNvPr id="3" name="Group 3"/>
          <p:cNvGrpSpPr/>
          <p:nvPr/>
        </p:nvGrpSpPr>
        <p:grpSpPr>
          <a:xfrm>
            <a:off x="9909096" y="8148745"/>
            <a:ext cx="7702965" cy="1165574"/>
            <a:chOff x="0" y="0"/>
            <a:chExt cx="5349240" cy="809254"/>
          </a:xfrm>
        </p:grpSpPr>
        <p:sp>
          <p:nvSpPr>
            <p:cNvPr id="4" name="Freeform 4"/>
            <p:cNvSpPr/>
            <p:nvPr/>
          </p:nvSpPr>
          <p:spPr>
            <a:xfrm>
              <a:off x="0" y="0"/>
              <a:ext cx="5349240" cy="809254"/>
            </a:xfrm>
            <a:custGeom>
              <a:avLst/>
              <a:gdLst/>
              <a:ahLst/>
              <a:cxnLst/>
              <a:rect l="l" t="t" r="r" b="b"/>
              <a:pathLst>
                <a:path w="5349240" h="809254">
                  <a:moveTo>
                    <a:pt x="5349240" y="16081"/>
                  </a:moveTo>
                  <a:lnTo>
                    <a:pt x="5349240" y="793173"/>
                  </a:lnTo>
                  <a:cubicBezTo>
                    <a:pt x="5349240" y="797438"/>
                    <a:pt x="5347546" y="801528"/>
                    <a:pt x="5344530" y="804544"/>
                  </a:cubicBezTo>
                  <a:cubicBezTo>
                    <a:pt x="5341514" y="807559"/>
                    <a:pt x="5337424" y="809254"/>
                    <a:pt x="5333159" y="809254"/>
                  </a:cubicBezTo>
                  <a:lnTo>
                    <a:pt x="16081" y="809254"/>
                  </a:lnTo>
                  <a:cubicBezTo>
                    <a:pt x="11816" y="809254"/>
                    <a:pt x="7726" y="807559"/>
                    <a:pt x="4710" y="804544"/>
                  </a:cubicBezTo>
                  <a:cubicBezTo>
                    <a:pt x="1694" y="801528"/>
                    <a:pt x="0" y="797438"/>
                    <a:pt x="0" y="793173"/>
                  </a:cubicBezTo>
                  <a:lnTo>
                    <a:pt x="0" y="16081"/>
                  </a:lnTo>
                  <a:cubicBezTo>
                    <a:pt x="0" y="11816"/>
                    <a:pt x="1694" y="7726"/>
                    <a:pt x="4710" y="4710"/>
                  </a:cubicBezTo>
                  <a:cubicBezTo>
                    <a:pt x="7726" y="1694"/>
                    <a:pt x="11816" y="0"/>
                    <a:pt x="16081" y="0"/>
                  </a:cubicBezTo>
                  <a:lnTo>
                    <a:pt x="5333159" y="0"/>
                  </a:lnTo>
                  <a:cubicBezTo>
                    <a:pt x="5337424" y="0"/>
                    <a:pt x="5341514" y="1694"/>
                    <a:pt x="5344530" y="4710"/>
                  </a:cubicBezTo>
                  <a:cubicBezTo>
                    <a:pt x="5347546" y="7726"/>
                    <a:pt x="5349240" y="11816"/>
                    <a:pt x="5349240" y="16081"/>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28575"/>
              <a:ext cx="5349240" cy="837829"/>
            </a:xfrm>
            <a:prstGeom prst="rect">
              <a:avLst/>
            </a:prstGeom>
          </p:spPr>
          <p:txBody>
            <a:bodyPr lIns="27562" tIns="27562" rIns="27562" bIns="27562" rtlCol="0" anchor="ctr"/>
            <a:lstStyle/>
            <a:p>
              <a:pPr algn="ctr">
                <a:lnSpc>
                  <a:spcPts val="2100"/>
                </a:lnSpc>
              </a:pPr>
              <a:r>
                <a:rPr lang="en-US" sz="1500" b="1">
                  <a:solidFill>
                    <a:srgbClr val="000000"/>
                  </a:solidFill>
                  <a:latin typeface="Canva Sans Bold"/>
                  <a:ea typeface="Canva Sans Bold"/>
                  <a:cs typeface="Canva Sans Bold"/>
                  <a:sym typeface="Canva Sans Bold"/>
                </a:rPr>
                <a:t>Complete guidelines of the JSAPI:</a:t>
              </a:r>
            </a:p>
            <a:p>
              <a:pPr algn="ctr">
                <a:lnSpc>
                  <a:spcPts val="2100"/>
                </a:lnSpc>
              </a:pPr>
              <a:r>
                <a:rPr lang="en-US" sz="1500" b="1" u="sng">
                  <a:solidFill>
                    <a:srgbClr val="000000"/>
                  </a:solidFill>
                  <a:latin typeface="Canva Sans Bold"/>
                  <a:ea typeface="Canva Sans Bold"/>
                  <a:cs typeface="Canva Sans Bold"/>
                  <a:sym typeface="Canva Sans Bold"/>
                  <a:hlinkClick r:id="rId3" tooltip="https://mini-program.dana.id/docs/miniprogram_dana/mpdev/api_overview"/>
                </a:rPr>
                <a:t>https://mini-program.dana.id/docs/miniprogram_dana/mpdev/api_overview</a:t>
              </a:r>
            </a:p>
          </p:txBody>
        </p:sp>
      </p:grpSp>
      <p:sp>
        <p:nvSpPr>
          <p:cNvPr id="6" name="Freeform 6"/>
          <p:cNvSpPr/>
          <p:nvPr/>
        </p:nvSpPr>
        <p:spPr>
          <a:xfrm>
            <a:off x="4855778" y="1635929"/>
            <a:ext cx="8380467" cy="1799851"/>
          </a:xfrm>
          <a:custGeom>
            <a:avLst/>
            <a:gdLst/>
            <a:ahLst/>
            <a:cxnLst/>
            <a:rect l="l" t="t" r="r" b="b"/>
            <a:pathLst>
              <a:path w="8380467" h="1799851">
                <a:moveTo>
                  <a:pt x="0" y="0"/>
                </a:moveTo>
                <a:lnTo>
                  <a:pt x="8380468" y="0"/>
                </a:lnTo>
                <a:lnTo>
                  <a:pt x="8380468" y="1799851"/>
                </a:lnTo>
                <a:lnTo>
                  <a:pt x="0" y="1799851"/>
                </a:lnTo>
                <a:lnTo>
                  <a:pt x="0" y="0"/>
                </a:lnTo>
                <a:close/>
              </a:path>
            </a:pathLst>
          </a:custGeom>
          <a:blipFill>
            <a:blip r:embed="rId4"/>
            <a:stretch>
              <a:fillRect l="-6102" r="-8440"/>
            </a:stretch>
          </a:blipFill>
        </p:spPr>
        <p:txBody>
          <a:bodyPr/>
          <a:lstStyle/>
          <a:p>
            <a:endParaRPr lang="en-US"/>
          </a:p>
        </p:txBody>
      </p:sp>
      <p:sp>
        <p:nvSpPr>
          <p:cNvPr id="7" name="TextBox 7"/>
          <p:cNvSpPr txBox="1"/>
          <p:nvPr/>
        </p:nvSpPr>
        <p:spPr>
          <a:xfrm>
            <a:off x="425465" y="3616755"/>
            <a:ext cx="17437070" cy="537846"/>
          </a:xfrm>
          <a:prstGeom prst="rect">
            <a:avLst/>
          </a:prstGeom>
        </p:spPr>
        <p:txBody>
          <a:bodyPr lIns="0" tIns="0" rIns="0" bIns="0" rtlCol="0" anchor="t">
            <a:spAutoFit/>
          </a:bodyPr>
          <a:lstStyle/>
          <a:p>
            <a:pPr algn="ctr">
              <a:lnSpc>
                <a:spcPts val="4479"/>
              </a:lnSpc>
            </a:pPr>
            <a:r>
              <a:rPr lang="en-US" sz="3199" b="1">
                <a:solidFill>
                  <a:srgbClr val="000000"/>
                </a:solidFill>
                <a:latin typeface="Canva Sans Bold"/>
                <a:ea typeface="Canva Sans Bold"/>
                <a:cs typeface="Canva Sans Bold"/>
                <a:sym typeface="Canva Sans Bold"/>
              </a:rPr>
              <a:t>Overview</a:t>
            </a:r>
          </a:p>
        </p:txBody>
      </p:sp>
      <p:sp>
        <p:nvSpPr>
          <p:cNvPr id="8" name="TextBox 8"/>
          <p:cNvSpPr txBox="1"/>
          <p:nvPr/>
        </p:nvSpPr>
        <p:spPr>
          <a:xfrm>
            <a:off x="2865771" y="4430825"/>
            <a:ext cx="12556457" cy="701675"/>
          </a:xfrm>
          <a:prstGeom prst="rect">
            <a:avLst/>
          </a:prstGeom>
        </p:spPr>
        <p:txBody>
          <a:bodyPr lIns="0" tIns="0" rIns="0" bIns="0" rtlCol="0" anchor="t">
            <a:spAutoFit/>
          </a:bodyPr>
          <a:lstStyle/>
          <a:p>
            <a:pPr algn="ctr">
              <a:lnSpc>
                <a:spcPts val="2800"/>
              </a:lnSpc>
            </a:pPr>
            <a:r>
              <a:rPr lang="en-US" sz="2000" spc="16">
                <a:solidFill>
                  <a:srgbClr val="545454"/>
                </a:solidFill>
                <a:latin typeface="Canva Sans"/>
                <a:ea typeface="Canva Sans"/>
                <a:cs typeface="Canva Sans"/>
                <a:sym typeface="Canva Sans"/>
              </a:rPr>
              <a:t>The framework provides the developers with more JSAPI and OpenAPI capabilities so that they can launch diversified convenient services to the users.</a:t>
            </a:r>
          </a:p>
        </p:txBody>
      </p:sp>
      <p:sp>
        <p:nvSpPr>
          <p:cNvPr id="9" name="TextBox 9"/>
          <p:cNvSpPr txBox="1"/>
          <p:nvPr/>
        </p:nvSpPr>
        <p:spPr>
          <a:xfrm>
            <a:off x="1598470" y="5237275"/>
            <a:ext cx="14895084" cy="1054100"/>
          </a:xfrm>
          <a:prstGeom prst="rect">
            <a:avLst/>
          </a:prstGeom>
        </p:spPr>
        <p:txBody>
          <a:bodyPr lIns="0" tIns="0" rIns="0" bIns="0" rtlCol="0" anchor="t">
            <a:spAutoFit/>
          </a:bodyPr>
          <a:lstStyle/>
          <a:p>
            <a:pPr algn="ctr">
              <a:lnSpc>
                <a:spcPts val="2800"/>
              </a:lnSpc>
            </a:pPr>
            <a:r>
              <a:rPr lang="en-US" sz="2000" spc="16">
                <a:solidFill>
                  <a:srgbClr val="545454"/>
                </a:solidFill>
                <a:latin typeface="Canva Sans"/>
                <a:ea typeface="Canva Sans"/>
                <a:cs typeface="Canva Sans"/>
                <a:sym typeface="Canva Sans"/>
              </a:rPr>
              <a:t>For mini programs that are launched to different native apps, they run on different containers. The JSAPIs that these mini programs can call may vary. To resolve this problem, we recommend that mini program developers use JavaScript (JS) bridge for mini programs to call the standard JSAPIs provided by Mini Program Platform.</a:t>
            </a:r>
          </a:p>
        </p:txBody>
      </p:sp>
      <p:sp>
        <p:nvSpPr>
          <p:cNvPr id="10" name="TextBox 10"/>
          <p:cNvSpPr txBox="1"/>
          <p:nvPr/>
        </p:nvSpPr>
        <p:spPr>
          <a:xfrm>
            <a:off x="1761157" y="6396150"/>
            <a:ext cx="14569710" cy="701675"/>
          </a:xfrm>
          <a:prstGeom prst="rect">
            <a:avLst/>
          </a:prstGeom>
        </p:spPr>
        <p:txBody>
          <a:bodyPr lIns="0" tIns="0" rIns="0" bIns="0" rtlCol="0" anchor="t">
            <a:spAutoFit/>
          </a:bodyPr>
          <a:lstStyle/>
          <a:p>
            <a:pPr algn="ctr">
              <a:lnSpc>
                <a:spcPts val="2800"/>
              </a:lnSpc>
            </a:pPr>
            <a:r>
              <a:rPr lang="en-US" sz="2000" spc="16">
                <a:solidFill>
                  <a:srgbClr val="545454"/>
                </a:solidFill>
                <a:latin typeface="Canva Sans"/>
                <a:ea typeface="Canva Sans"/>
                <a:cs typeface="Canva Sans"/>
                <a:sym typeface="Canva Sans"/>
              </a:rPr>
              <a:t>JS bridge works as a bridge that builds a two-way channel for communication between JavaScript and native code. By using JS bridge, mini program developers can call JSAPIs for the mini programs launched to different native apps.</a:t>
            </a:r>
          </a:p>
        </p:txBody>
      </p:sp>
      <p:grpSp>
        <p:nvGrpSpPr>
          <p:cNvPr id="11" name="Group 11"/>
          <p:cNvGrpSpPr/>
          <p:nvPr/>
        </p:nvGrpSpPr>
        <p:grpSpPr>
          <a:xfrm>
            <a:off x="680795" y="7736000"/>
            <a:ext cx="8996605" cy="613410"/>
            <a:chOff x="0" y="0"/>
            <a:chExt cx="11480294" cy="817880"/>
          </a:xfrm>
        </p:grpSpPr>
        <p:sp>
          <p:nvSpPr>
            <p:cNvPr id="12" name="TextBox 12"/>
            <p:cNvSpPr txBox="1"/>
            <p:nvPr/>
          </p:nvSpPr>
          <p:spPr>
            <a:xfrm>
              <a:off x="0" y="-47625"/>
              <a:ext cx="11480294" cy="449792"/>
            </a:xfrm>
            <a:prstGeom prst="rect">
              <a:avLst/>
            </a:prstGeom>
          </p:spPr>
          <p:txBody>
            <a:bodyPr lIns="0" tIns="0" rIns="0" bIns="0" rtlCol="0" anchor="t">
              <a:spAutoFit/>
            </a:bodyPr>
            <a:lstStyle/>
            <a:p>
              <a:pPr algn="l">
                <a:lnSpc>
                  <a:spcPts val="2800"/>
                </a:lnSpc>
              </a:pPr>
              <a:r>
                <a:rPr lang="en-US" sz="2000" b="1" dirty="0">
                  <a:solidFill>
                    <a:srgbClr val="000000"/>
                  </a:solidFill>
                  <a:latin typeface="Canva Sans Bold"/>
                  <a:ea typeface="Canva Sans Bold"/>
                  <a:cs typeface="Canva Sans Bold"/>
                  <a:sym typeface="Canva Sans Bold"/>
                </a:rPr>
                <a:t>Binding - my.getAuthCode</a:t>
              </a:r>
            </a:p>
          </p:txBody>
        </p:sp>
        <p:sp>
          <p:nvSpPr>
            <p:cNvPr id="13" name="TextBox 13"/>
            <p:cNvSpPr txBox="1"/>
            <p:nvPr/>
          </p:nvSpPr>
          <p:spPr>
            <a:xfrm>
              <a:off x="0" y="475192"/>
              <a:ext cx="11480294" cy="342688"/>
            </a:xfrm>
            <a:prstGeom prst="rect">
              <a:avLst/>
            </a:prstGeom>
          </p:spPr>
          <p:txBody>
            <a:bodyPr lIns="0" tIns="0" rIns="0" bIns="0" rtlCol="0" anchor="t">
              <a:spAutoFit/>
            </a:bodyPr>
            <a:lstStyle/>
            <a:p>
              <a:pPr algn="l">
                <a:lnSpc>
                  <a:spcPts val="2239"/>
                </a:lnSpc>
              </a:pPr>
              <a:r>
                <a:rPr lang="en-US" sz="1599" u="sng" dirty="0">
                  <a:solidFill>
                    <a:srgbClr val="545454"/>
                  </a:solidFill>
                  <a:latin typeface="Canva Sans"/>
                  <a:ea typeface="Canva Sans"/>
                  <a:cs typeface="Canva Sans"/>
                  <a:sym typeface="Canva Sans"/>
                  <a:hlinkClick r:id="rId5" tooltip="https://mini-program.dana.id/docs/miniprogram_dana/mpdev/api_openapi_getauthcode"/>
                </a:rPr>
                <a:t>https://mini-program.dana.id/docs/miniprogram_dana/mpdev/api_openapi_getauthcode</a:t>
              </a:r>
            </a:p>
          </p:txBody>
        </p:sp>
      </p:grpSp>
      <p:grpSp>
        <p:nvGrpSpPr>
          <p:cNvPr id="14" name="Group 14"/>
          <p:cNvGrpSpPr/>
          <p:nvPr/>
        </p:nvGrpSpPr>
        <p:grpSpPr>
          <a:xfrm>
            <a:off x="680795" y="8731532"/>
            <a:ext cx="8463205" cy="613410"/>
            <a:chOff x="0" y="0"/>
            <a:chExt cx="11284274" cy="817880"/>
          </a:xfrm>
        </p:grpSpPr>
        <p:sp>
          <p:nvSpPr>
            <p:cNvPr id="15" name="TextBox 15"/>
            <p:cNvSpPr txBox="1"/>
            <p:nvPr/>
          </p:nvSpPr>
          <p:spPr>
            <a:xfrm>
              <a:off x="0" y="-47625"/>
              <a:ext cx="11284274" cy="449792"/>
            </a:xfrm>
            <a:prstGeom prst="rect">
              <a:avLst/>
            </a:prstGeom>
          </p:spPr>
          <p:txBody>
            <a:bodyPr lIns="0" tIns="0" rIns="0" bIns="0" rtlCol="0" anchor="t">
              <a:spAutoFit/>
            </a:bodyPr>
            <a:lstStyle/>
            <a:p>
              <a:pPr algn="l">
                <a:lnSpc>
                  <a:spcPts val="2800"/>
                </a:lnSpc>
              </a:pPr>
              <a:r>
                <a:rPr lang="en-US" sz="2000" b="1">
                  <a:solidFill>
                    <a:srgbClr val="000000"/>
                  </a:solidFill>
                  <a:latin typeface="Canva Sans Bold"/>
                  <a:ea typeface="Canva Sans Bold"/>
                  <a:cs typeface="Canva Sans Bold"/>
                  <a:sym typeface="Canva Sans Bold"/>
                </a:rPr>
                <a:t>Payment - my.tradePay</a:t>
              </a:r>
            </a:p>
          </p:txBody>
        </p:sp>
        <p:sp>
          <p:nvSpPr>
            <p:cNvPr id="16" name="TextBox 16"/>
            <p:cNvSpPr txBox="1"/>
            <p:nvPr/>
          </p:nvSpPr>
          <p:spPr>
            <a:xfrm>
              <a:off x="0" y="475192"/>
              <a:ext cx="11284274" cy="342688"/>
            </a:xfrm>
            <a:prstGeom prst="rect">
              <a:avLst/>
            </a:prstGeom>
          </p:spPr>
          <p:txBody>
            <a:bodyPr lIns="0" tIns="0" rIns="0" bIns="0" rtlCol="0" anchor="t">
              <a:spAutoFit/>
            </a:bodyPr>
            <a:lstStyle/>
            <a:p>
              <a:pPr algn="l">
                <a:lnSpc>
                  <a:spcPts val="2239"/>
                </a:lnSpc>
              </a:pPr>
              <a:r>
                <a:rPr lang="en-US" sz="1599" u="sng">
                  <a:solidFill>
                    <a:srgbClr val="545454"/>
                  </a:solidFill>
                  <a:latin typeface="Canva Sans"/>
                  <a:ea typeface="Canva Sans"/>
                  <a:cs typeface="Canva Sans"/>
                  <a:sym typeface="Canva Sans"/>
                  <a:hlinkClick r:id="rId6" tooltip="https://mini-program.dana.id/docs/miniprogram_dana/mpdev/api_openapi_tradepay"/>
                </a:rPr>
                <a:t>https://mini-program.dana.id/docs/miniprogram_dana/mpdev/api_openapi_tradepay</a:t>
              </a:r>
            </a:p>
          </p:txBody>
        </p:sp>
      </p:grpSp>
      <p:grpSp>
        <p:nvGrpSpPr>
          <p:cNvPr id="17" name="Group 17"/>
          <p:cNvGrpSpPr/>
          <p:nvPr/>
        </p:nvGrpSpPr>
        <p:grpSpPr>
          <a:xfrm>
            <a:off x="454523" y="453168"/>
            <a:ext cx="17378954" cy="725805"/>
            <a:chOff x="0" y="0"/>
            <a:chExt cx="23171938" cy="967740"/>
          </a:xfrm>
        </p:grpSpPr>
        <p:sp>
          <p:nvSpPr>
            <p:cNvPr id="18" name="TextBox 18"/>
            <p:cNvSpPr txBox="1"/>
            <p:nvPr/>
          </p:nvSpPr>
          <p:spPr>
            <a:xfrm>
              <a:off x="0" y="-85725"/>
              <a:ext cx="11005769" cy="1053465"/>
            </a:xfrm>
            <a:prstGeom prst="rect">
              <a:avLst/>
            </a:prstGeom>
          </p:spPr>
          <p:txBody>
            <a:bodyPr lIns="0" tIns="0" rIns="0" bIns="0" rtlCol="0" anchor="t">
              <a:spAutoFit/>
            </a:bodyPr>
            <a:lstStyle/>
            <a:p>
              <a:pPr algn="ctr">
                <a:lnSpc>
                  <a:spcPts val="6719"/>
                </a:lnSpc>
              </a:pPr>
              <a:r>
                <a:rPr lang="en-US" sz="4800" b="1">
                  <a:solidFill>
                    <a:srgbClr val="000000"/>
                  </a:solidFill>
                  <a:latin typeface="Canva Sans Bold"/>
                  <a:ea typeface="Canva Sans Bold"/>
                  <a:cs typeface="Canva Sans Bold"/>
                  <a:sym typeface="Canva Sans Bold"/>
                </a:rPr>
                <a:t>Frontend Integration JsAPI</a:t>
              </a:r>
            </a:p>
          </p:txBody>
        </p:sp>
        <p:sp>
          <p:nvSpPr>
            <p:cNvPr id="19" name="AutoShape 19"/>
            <p:cNvSpPr/>
            <p:nvPr/>
          </p:nvSpPr>
          <p:spPr>
            <a:xfrm>
              <a:off x="11212585" y="509270"/>
              <a:ext cx="11959353" cy="0"/>
            </a:xfrm>
            <a:prstGeom prst="line">
              <a:avLst/>
            </a:prstGeom>
            <a:ln w="508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cc760453-53ae-4297-a54b-71eea824cb11}" enabled="1" method="Privileged" siteId="{aeea8c8a-851e-46dc-b993-cac6f54b59c6}" contentBits="0" removed="0"/>
</clbl:labelList>
</file>

<file path=docProps/app.xml><?xml version="1.0" encoding="utf-8"?>
<Properties xmlns="http://schemas.openxmlformats.org/officeDocument/2006/extended-properties" xmlns:vt="http://schemas.openxmlformats.org/officeDocument/2006/docPropsVTypes">
  <TotalTime>153</TotalTime>
  <Words>1312</Words>
  <Application>Microsoft Macintosh PowerPoint</Application>
  <PresentationFormat>Custom</PresentationFormat>
  <Paragraphs>204</Paragraphs>
  <Slides>19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Canva Sans Italics</vt:lpstr>
      <vt:lpstr>Calibri</vt:lpstr>
      <vt:lpstr>Garet Bold</vt:lpstr>
      <vt:lpstr>Garet</vt:lpstr>
      <vt:lpstr>Canva Sans</vt:lpstr>
      <vt:lpstr>Canva Sans Bold</vt:lpstr>
      <vt:lpstr>Archivo Black</vt:lpstr>
      <vt:lpstr>Arial</vt:lpstr>
      <vt:lpstr>Canva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cp:lastModifiedBy>Gustino Moeljono</cp:lastModifiedBy>
  <cp:revision>5</cp:revision>
  <dcterms:created xsi:type="dcterms:W3CDTF">2006-08-16T00:00:00Z</dcterms:created>
  <dcterms:modified xsi:type="dcterms:W3CDTF">2025-10-09T11:44:05Z</dcterms:modified>
  <dc:identifier>DAGypiZ_yoI</dc:identifier>
</cp:coreProperties>
</file>